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8" r:id="rId1"/>
  </p:sldMasterIdLst>
  <p:notesMasterIdLst>
    <p:notesMasterId r:id="rId20"/>
  </p:notesMasterIdLst>
  <p:sldIdLst>
    <p:sldId id="257" r:id="rId2"/>
    <p:sldId id="258" r:id="rId3"/>
    <p:sldId id="273" r:id="rId4"/>
    <p:sldId id="274" r:id="rId5"/>
    <p:sldId id="275" r:id="rId6"/>
    <p:sldId id="261" r:id="rId7"/>
    <p:sldId id="262" r:id="rId8"/>
    <p:sldId id="263" r:id="rId9"/>
    <p:sldId id="276" r:id="rId10"/>
    <p:sldId id="265" r:id="rId11"/>
    <p:sldId id="266" r:id="rId12"/>
    <p:sldId id="267" r:id="rId13"/>
    <p:sldId id="268" r:id="rId14"/>
    <p:sldId id="269" r:id="rId15"/>
    <p:sldId id="270" r:id="rId16"/>
    <p:sldId id="271" r:id="rId17"/>
    <p:sldId id="272" r:id="rId18"/>
    <p:sldId id="277"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orbel" panose="020B0503020204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iZKmgFdjdAj0cALk2ws3d9fBnpW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FEE23-9A6C-45A8-98BB-4D250D5F3615}" v="2" dt="2023-04-20T00:37:53.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p:restoredTop sz="65191"/>
  </p:normalViewPr>
  <p:slideViewPr>
    <p:cSldViewPr snapToGrid="0" snapToObjects="1">
      <p:cViewPr>
        <p:scale>
          <a:sx n="67" d="100"/>
          <a:sy n="67" d="100"/>
        </p:scale>
        <p:origin x="1776" y="47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Hello everyone, our research topic is to find whether a correlation exists between </a:t>
            </a:r>
            <a:r>
              <a:rPr lang="en-US" sz="1200" b="0" i="0" u="none" strike="noStrike" dirty="0">
                <a:solidFill>
                  <a:schemeClr val="dk1"/>
                </a:solidFill>
                <a:latin typeface="Calibri"/>
                <a:ea typeface="Calibri"/>
                <a:cs typeface="Calibri"/>
                <a:sym typeface="Calibri"/>
              </a:rPr>
              <a:t>GDP per capita and Covid-19 cases at the county level . We aim to investigate the potential relationship between a county's economic prosperity, as measured by GDP per capita, and the number of Covid-19 cases in that county. We seek to explore whether counties with higher GDP per capita have better healthcare infrastructure, and more resources in general that prevent the Covid 19 spread or that they could be more likely to have higher numbers of cases due </a:t>
            </a:r>
            <a:r>
              <a:rPr lang="en-US" sz="1200" b="0" i="0" u="none" strike="noStrike" dirty="0" err="1">
                <a:solidFill>
                  <a:schemeClr val="dk1"/>
                </a:solidFill>
                <a:latin typeface="Calibri"/>
                <a:ea typeface="Calibri"/>
                <a:cs typeface="Calibri"/>
                <a:sym typeface="Calibri"/>
              </a:rPr>
              <a:t>tp</a:t>
            </a:r>
            <a:r>
              <a:rPr lang="en-US" sz="1200" b="0" i="0" u="none" strike="noStrike" dirty="0">
                <a:solidFill>
                  <a:schemeClr val="dk1"/>
                </a:solidFill>
                <a:latin typeface="Calibri"/>
                <a:ea typeface="Calibri"/>
                <a:cs typeface="Calibri"/>
                <a:sym typeface="Calibri"/>
              </a:rPr>
              <a:t> international </a:t>
            </a:r>
            <a:r>
              <a:rPr lang="en-US" sz="1200" b="0" i="0" u="none" strike="noStrike" dirty="0" err="1">
                <a:solidFill>
                  <a:schemeClr val="dk1"/>
                </a:solidFill>
                <a:latin typeface="Calibri"/>
                <a:ea typeface="Calibri"/>
                <a:cs typeface="Calibri"/>
                <a:sym typeface="Calibri"/>
              </a:rPr>
              <a:t>travellers</a:t>
            </a:r>
            <a:r>
              <a:rPr lang="en-US" sz="1200" b="0" i="0" u="none" strike="noStrike" dirty="0">
                <a:solidFill>
                  <a:schemeClr val="dk1"/>
                </a:solidFill>
                <a:latin typeface="Calibri"/>
                <a:ea typeface="Calibri"/>
                <a:cs typeface="Calibri"/>
                <a:sym typeface="Calibri"/>
              </a:rPr>
              <a:t> or larger population densities, which may increase the risk of transmission of the virus. </a:t>
            </a:r>
            <a:endParaRPr dirty="0"/>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solidFill>
                  <a:srgbClr val="3DE41C"/>
                </a:solidFill>
              </a:rPr>
              <a:t>C</a:t>
            </a:r>
            <a:r>
              <a:rPr lang="en-US" dirty="0"/>
              <a:t>orrelation analysis attempts to determine the degree of </a:t>
            </a:r>
            <a:r>
              <a:rPr lang="en-IN" sz="1200" dirty="0">
                <a:solidFill>
                  <a:srgbClr val="595959"/>
                </a:solidFill>
                <a:latin typeface="Corbel"/>
                <a:ea typeface="Corbel"/>
                <a:cs typeface="Corbel"/>
                <a:sym typeface="Corbel"/>
              </a:rPr>
              <a:t>association</a:t>
            </a:r>
            <a:r>
              <a:rPr lang="en-US" dirty="0"/>
              <a:t> between two quantitative variables. </a:t>
            </a:r>
            <a:r>
              <a:rPr lang="en-IN" sz="1200" dirty="0">
                <a:solidFill>
                  <a:srgbClr val="595959"/>
                </a:solidFill>
                <a:latin typeface="Corbel"/>
                <a:ea typeface="Corbel"/>
                <a:cs typeface="Corbel"/>
                <a:sym typeface="Corbel"/>
              </a:rPr>
              <a:t>For eg. how are sales of product A correlated with sales of Product B. There are three types of correlation, Positive or Negative, Simple, Multiple and Partial, and Linear and Non linear  correlations. An example could be increase in demand causes an increase in price (which is a positive correlation), and a decrease in supply might cause an increase in price (negative correlation). However its important to note that correlation does not mean causation.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200" dirty="0">
              <a:solidFill>
                <a:srgbClr val="595959"/>
              </a:solidFill>
              <a:latin typeface="Corbel"/>
              <a:ea typeface="Corbel"/>
              <a:cs typeface="Corbel"/>
              <a:sym typeface="Corbe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200" dirty="0">
              <a:solidFill>
                <a:srgbClr val="595959"/>
              </a:solidFill>
              <a:latin typeface="Corbel"/>
              <a:ea typeface="Corbel"/>
              <a:cs typeface="Corbel"/>
              <a:sym typeface="Corbe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200" dirty="0">
              <a:solidFill>
                <a:srgbClr val="595959"/>
              </a:solidFill>
              <a:latin typeface="Corbel"/>
              <a:ea typeface="Corbel"/>
              <a:cs typeface="Corbel"/>
              <a:sym typeface="Corbel"/>
            </a:endParaRP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dirty="0">
                <a:solidFill>
                  <a:srgbClr val="595959"/>
                </a:solidFill>
                <a:latin typeface="Corbel"/>
                <a:ea typeface="Corbel"/>
                <a:cs typeface="Corbel"/>
                <a:sym typeface="Corbel"/>
              </a:rPr>
              <a:t>(just for understanding:</a:t>
            </a:r>
          </a:p>
          <a:p>
            <a:pPr algn="just"/>
            <a:r>
              <a:rPr lang="en-US" altLang="en-US" sz="1200" dirty="0">
                <a:solidFill>
                  <a:schemeClr val="tx1"/>
                </a:solidFill>
              </a:rPr>
              <a:t>Relation Between Height and Weight, Price and Demand is an example for </a:t>
            </a:r>
            <a:r>
              <a:rPr lang="en-US" altLang="en-US" sz="1200" dirty="0">
                <a:solidFill>
                  <a:schemeClr val="accent1"/>
                </a:solidFill>
              </a:rPr>
              <a:t>Simple Correlation.</a:t>
            </a:r>
          </a:p>
          <a:p>
            <a:pPr algn="just"/>
            <a:r>
              <a:rPr lang="en-US" altLang="en-US" sz="1200" dirty="0">
                <a:solidFill>
                  <a:schemeClr val="tx1"/>
                </a:solidFill>
              </a:rPr>
              <a:t>Relation between Income, Price and Demand is an example for </a:t>
            </a:r>
            <a:r>
              <a:rPr lang="en-US" altLang="en-US" sz="1200" dirty="0">
                <a:solidFill>
                  <a:schemeClr val="accent1"/>
                </a:solidFill>
              </a:rPr>
              <a:t>Multiple Correlation.</a:t>
            </a:r>
          </a:p>
          <a:p>
            <a:pPr algn="just"/>
            <a:r>
              <a:rPr lang="en-US" altLang="en-US" sz="1200" dirty="0">
                <a:solidFill>
                  <a:schemeClr val="tx1"/>
                </a:solidFill>
              </a:rPr>
              <a:t>Relationship between Rainfall and Crop after taking out consideration of the effect of other inputs like fertilizers, seeds and pesticides etc., then it is </a:t>
            </a:r>
            <a:r>
              <a:rPr lang="en-US" altLang="en-US" sz="1200" dirty="0">
                <a:solidFill>
                  <a:schemeClr val="accent1"/>
                </a:solidFill>
              </a:rPr>
              <a:t>Partial Correlation.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dirty="0">
                <a:solidFill>
                  <a:srgbClr val="595959"/>
                </a:solidFill>
                <a:latin typeface="Corbel"/>
                <a:ea typeface="Corbel"/>
                <a:cs typeface="Corbel"/>
                <a:sym typeface="Corbel"/>
              </a:rPr>
              <a:t>)</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IN" sz="1200" b="0" i="0" u="none" strike="noStrike" cap="none" dirty="0">
              <a:solidFill>
                <a:schemeClr val="dk1"/>
              </a:solidFill>
              <a:effectLst/>
              <a:latin typeface="Calibri"/>
              <a:ea typeface="Calibri"/>
              <a:cs typeface="Calibri"/>
              <a:sym typeface="Calibri"/>
            </a:endParaRPr>
          </a:p>
        </p:txBody>
      </p:sp>
      <p:sp>
        <p:nvSpPr>
          <p:cNvPr id="164" name="Google Shape;16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We have plotted a correlation heatmap to see which features are correlated with each other. Checking for Texas, we see that there are positive correlations between </a:t>
            </a:r>
            <a:r>
              <a:rPr lang="en-US" sz="1200" b="0" i="0" u="none" strike="noStrike" dirty="0">
                <a:solidFill>
                  <a:schemeClr val="dk1"/>
                </a:solidFill>
                <a:latin typeface="Calibri"/>
                <a:ea typeface="Calibri"/>
                <a:cs typeface="Calibri"/>
                <a:sym typeface="Calibri"/>
              </a:rPr>
              <a:t>covid_cases_per_100k and </a:t>
            </a:r>
            <a:r>
              <a:rPr lang="en-US" sz="1200" b="0" i="0" u="none" strike="noStrike" dirty="0" err="1">
                <a:solidFill>
                  <a:schemeClr val="dk1"/>
                </a:solidFill>
                <a:latin typeface="Calibri"/>
                <a:ea typeface="Calibri"/>
                <a:cs typeface="Calibri"/>
                <a:sym typeface="Calibri"/>
              </a:rPr>
              <a:t>GDP_per_capita_by_county</a:t>
            </a:r>
            <a:r>
              <a:rPr lang="en-US" sz="1200" b="0" i="0" u="none" strike="noStrike" dirty="0">
                <a:solidFill>
                  <a:schemeClr val="dk1"/>
                </a:solidFill>
                <a:latin typeface="Calibri"/>
                <a:ea typeface="Calibri"/>
                <a:cs typeface="Calibri"/>
                <a:sym typeface="Calibri"/>
              </a:rPr>
              <a:t> of 0.55, between </a:t>
            </a:r>
            <a:r>
              <a:rPr lang="en-US" sz="1200" b="0" i="0" u="none" strike="noStrike" dirty="0" err="1">
                <a:solidFill>
                  <a:schemeClr val="dk1"/>
                </a:solidFill>
                <a:latin typeface="Calibri"/>
                <a:ea typeface="Calibri"/>
                <a:cs typeface="Calibri"/>
                <a:sym typeface="Calibri"/>
              </a:rPr>
              <a:t>covid</a:t>
            </a:r>
            <a:r>
              <a:rPr lang="en-US" sz="1200" b="0" i="0" u="none" strike="noStrike" dirty="0">
                <a:solidFill>
                  <a:schemeClr val="dk1"/>
                </a:solidFill>
                <a:latin typeface="Calibri"/>
                <a:ea typeface="Calibri"/>
                <a:cs typeface="Calibri"/>
                <a:sym typeface="Calibri"/>
              </a:rPr>
              <a:t> inpatient bed utilization and </a:t>
            </a:r>
            <a:r>
              <a:rPr lang="en-US" sz="1200" b="0" i="0" u="none" strike="noStrike" dirty="0" err="1">
                <a:solidFill>
                  <a:schemeClr val="dk1"/>
                </a:solidFill>
                <a:latin typeface="Calibri"/>
                <a:ea typeface="Calibri"/>
                <a:cs typeface="Calibri"/>
                <a:sym typeface="Calibri"/>
              </a:rPr>
              <a:t>covid</a:t>
            </a:r>
            <a:r>
              <a:rPr lang="en-US" sz="1200" b="0" i="0" u="none" strike="noStrike" dirty="0">
                <a:solidFill>
                  <a:schemeClr val="dk1"/>
                </a:solidFill>
                <a:latin typeface="Calibri"/>
                <a:ea typeface="Calibri"/>
                <a:cs typeface="Calibri"/>
                <a:sym typeface="Calibri"/>
              </a:rPr>
              <a:t> hospital admissions of 0.55, and county GDP and population of 0.96. Here, Inpatient bed utilization refers to the percentage of hospital beds that are occupied by patients who need an overnight stay in the hospital. </a:t>
            </a:r>
            <a:r>
              <a:rPr lang="en-IN" sz="1200" b="0" i="0" u="none" strike="noStrike" cap="none" dirty="0">
                <a:solidFill>
                  <a:schemeClr val="dk1"/>
                </a:solidFill>
                <a:effectLst/>
                <a:latin typeface="Calibri"/>
                <a:ea typeface="Calibri"/>
                <a:cs typeface="Calibri"/>
                <a:sym typeface="Calibri"/>
              </a:rPr>
              <a:t>Hospital admissions, on the other hand, refer to the number of patients admitted to the hospital over a given period of time. These results imply that there could be an interdependence between the GDP per count and the number of </a:t>
            </a:r>
            <a:r>
              <a:rPr lang="en-IN" sz="1200" b="0" i="0" u="none" strike="noStrike" cap="none" dirty="0" err="1">
                <a:solidFill>
                  <a:schemeClr val="dk1"/>
                </a:solidFill>
                <a:effectLst/>
                <a:latin typeface="Calibri"/>
                <a:ea typeface="Calibri"/>
                <a:cs typeface="Calibri"/>
                <a:sym typeface="Calibri"/>
              </a:rPr>
              <a:t>covid</a:t>
            </a:r>
            <a:r>
              <a:rPr lang="en-IN" sz="1200" b="0" i="0" u="none" strike="noStrike" cap="none" dirty="0">
                <a:solidFill>
                  <a:schemeClr val="dk1"/>
                </a:solidFill>
                <a:effectLst/>
                <a:latin typeface="Calibri"/>
                <a:ea typeface="Calibri"/>
                <a:cs typeface="Calibri"/>
                <a:sym typeface="Calibri"/>
              </a:rPr>
              <a:t> cases.</a:t>
            </a:r>
            <a:endParaRPr b="0" dirty="0"/>
          </a:p>
        </p:txBody>
      </p:sp>
      <p:sp>
        <p:nvSpPr>
          <p:cNvPr id="172" name="Google Shape;17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To gain more insights, we also plotted a correlation heatmap of the population density and </a:t>
            </a:r>
            <a:r>
              <a:rPr lang="en-US" sz="1200" b="0" i="0" u="none" strike="noStrike" dirty="0" err="1">
                <a:solidFill>
                  <a:schemeClr val="dk1"/>
                </a:solidFill>
                <a:latin typeface="Calibri"/>
                <a:ea typeface="Calibri"/>
                <a:cs typeface="Calibri"/>
                <a:sym typeface="Calibri"/>
              </a:rPr>
              <a:t>covid</a:t>
            </a:r>
            <a:r>
              <a:rPr lang="en-US" sz="1200" b="0" i="0" u="none" strike="noStrike" dirty="0">
                <a:solidFill>
                  <a:schemeClr val="dk1"/>
                </a:solidFill>
                <a:latin typeface="Calibri"/>
                <a:ea typeface="Calibri"/>
                <a:cs typeface="Calibri"/>
                <a:sym typeface="Calibri"/>
              </a:rPr>
              <a:t>. A correlation of 0.7 between population density and Covid cases means that there is a strong positive relationship between these two variables. This indicates that as population density increases, the number of Covid cases also tends to increase. However, it is important to note that correlation does not necessarily imply causation.</a:t>
            </a:r>
            <a:endParaRPr dirty="0"/>
          </a:p>
        </p:txBody>
      </p:sp>
      <p:sp>
        <p:nvSpPr>
          <p:cNvPr id="180" name="Google Shape;18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IN" sz="1200" b="0" i="0" u="none" strike="noStrike" cap="none" dirty="0">
                <a:solidFill>
                  <a:schemeClr val="dk1"/>
                </a:solidFill>
                <a:effectLst/>
                <a:latin typeface="Calibri"/>
                <a:ea typeface="Calibri"/>
                <a:cs typeface="Calibri"/>
                <a:sym typeface="Calibri"/>
              </a:rPr>
              <a:t>Linear regression is used to model the relationship between a dependent variable and one or more independent variables. It is a type of supervised learning algorithm, where the predicted output has to be a continuous variable and the input has to be numeric. If its not, there are a few encoding techniques that can be applied to categorical variables to convert them to numeric. There are various conditions that must be met for the model to be valid, such as no multicollinearity and spread of the residuals (meaning the difference between the predicted and actual values of the dependent variable) should be consistent across all values of the independent variable.  The model can be visualized by plotting a scatterplot or a correlation matrix, and validated using RMSE and R squared. RMSE(Root mean square error) measures the difference between the predicted values and the actual values of the dependent variable, in terms of the standard deviation of the errors. R squared measures the proportion of variance in the dependent variable that can be explained by the independent variable(s) in the model. A higher R-squared value indicates a stronger relationship between the dependent and independent variables, and therefore a better fit of the model to the data.</a:t>
            </a:r>
            <a:endParaRPr dirty="0"/>
          </a:p>
        </p:txBody>
      </p:sp>
      <p:sp>
        <p:nvSpPr>
          <p:cNvPr id="188" name="Google Shape;18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After plotting the linear regression between GDP per capita and </a:t>
            </a:r>
            <a:r>
              <a:rPr lang="en-US" dirty="0" err="1"/>
              <a:t>covid</a:t>
            </a:r>
            <a:r>
              <a:rPr lang="en-US" dirty="0"/>
              <a:t> cases at the county level, we get the following results. </a:t>
            </a:r>
            <a:endParaRPr dirty="0"/>
          </a:p>
        </p:txBody>
      </p:sp>
      <p:sp>
        <p:nvSpPr>
          <p:cNvPr id="195" name="Google Shape;195;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t>An </a:t>
            </a:r>
            <a:r>
              <a:rPr lang="en-US" sz="1200" b="1" dirty="0"/>
              <a:t>RMSE</a:t>
            </a:r>
            <a:r>
              <a:rPr lang="en-US" sz="1200" dirty="0"/>
              <a:t> of 227 suggests that, on average, the model's predictions are off by 227 from the actual COVID cases. </a:t>
            </a:r>
            <a:r>
              <a:rPr lang="en-IN" sz="1200" b="0" i="0" u="none" strike="noStrike" cap="none" dirty="0">
                <a:solidFill>
                  <a:schemeClr val="dk1"/>
                </a:solidFill>
                <a:effectLst/>
                <a:latin typeface="Calibri"/>
                <a:ea typeface="Calibri"/>
                <a:cs typeface="Calibri"/>
                <a:sym typeface="Calibri"/>
              </a:rPr>
              <a:t>This suggests that the model has some level of error, and there may be other factors besides GDP that are also influencing the number of COVID cases. </a:t>
            </a:r>
            <a:r>
              <a:rPr lang="en-US" sz="1200" dirty="0"/>
              <a:t>An </a:t>
            </a:r>
            <a:r>
              <a:rPr lang="en-US" sz="1200" b="1" dirty="0"/>
              <a:t>R-squared</a:t>
            </a:r>
            <a:r>
              <a:rPr lang="en-US" sz="1200" dirty="0"/>
              <a:t> value of 0.306 suggests that around 30.6% of the variability in COVID cases can be explained by GDP. </a:t>
            </a:r>
            <a:r>
              <a:rPr lang="en-IN" sz="1200" b="0" i="0" u="none" strike="noStrike" cap="none" dirty="0">
                <a:solidFill>
                  <a:schemeClr val="dk1"/>
                </a:solidFill>
                <a:effectLst/>
                <a:latin typeface="Calibri"/>
                <a:ea typeface="Calibri"/>
                <a:cs typeface="Calibri"/>
                <a:sym typeface="Calibri"/>
              </a:rPr>
              <a:t>This suggests that there is a moderately strong relationship between GDP and COVID cases, but there are also other factors that are not included in the model that could be influencing the number of cases. </a:t>
            </a:r>
            <a:r>
              <a:rPr lang="en-US" sz="1200" dirty="0"/>
              <a:t>We can say that the model </a:t>
            </a:r>
            <a:r>
              <a:rPr lang="en-IN" sz="1200" b="0" i="0" u="none" strike="noStrike" cap="none" dirty="0">
                <a:solidFill>
                  <a:schemeClr val="dk1"/>
                </a:solidFill>
                <a:effectLst/>
                <a:latin typeface="Calibri"/>
                <a:ea typeface="Calibri"/>
                <a:cs typeface="Calibri"/>
                <a:sym typeface="Calibri"/>
              </a:rPr>
              <a:t>based on GDP has some predictive power, but there is still a lot of unexplained variation in the data.</a:t>
            </a:r>
            <a:endParaRPr lang="en-US" sz="12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p>
          <a:p>
            <a:pPr marL="0" lvl="0" indent="0" algn="l" rtl="0">
              <a:spcBef>
                <a:spcPts val="0"/>
              </a:spcBef>
              <a:spcAft>
                <a:spcPts val="0"/>
              </a:spcAft>
              <a:buNone/>
            </a:pPr>
            <a:endParaRPr dirty="0"/>
          </a:p>
        </p:txBody>
      </p:sp>
      <p:sp>
        <p:nvSpPr>
          <p:cNvPr id="204" name="Google Shape;20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As GDP seems to not be the sole predictor of COVID cases, we decided to look at the population density as well. When checking the regression between population density (given by population per square mile) and </a:t>
            </a:r>
            <a:r>
              <a:rPr lang="en-US" dirty="0" err="1"/>
              <a:t>covid</a:t>
            </a:r>
            <a:r>
              <a:rPr lang="en-US" dirty="0"/>
              <a:t> cases, we get the above scatterplot. </a:t>
            </a:r>
            <a:r>
              <a:rPr lang="en-US" sz="1200" b="0" i="0" u="none" strike="noStrike" dirty="0">
                <a:solidFill>
                  <a:schemeClr val="dk1"/>
                </a:solidFill>
                <a:latin typeface="Calibri"/>
                <a:ea typeface="Calibri"/>
                <a:cs typeface="Calibri"/>
                <a:sym typeface="Calibri"/>
              </a:rPr>
              <a:t>An R-squared value of 0.486 between COVID cases and population density means that approximately 48.6% of the variability in COVID cases can be explained by population density. This indicates that population density is a moderately strong predictor of COVID cases. </a:t>
            </a:r>
            <a:endParaRPr dirty="0"/>
          </a:p>
        </p:txBody>
      </p:sp>
      <p:sp>
        <p:nvSpPr>
          <p:cNvPr id="211" name="Google Shape;21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82880" lvl="0" indent="-182880" algn="l" rtl="0">
              <a:lnSpc>
                <a:spcPct val="98181"/>
              </a:lnSpc>
              <a:spcBef>
                <a:spcPts val="1200"/>
              </a:spcBef>
              <a:spcAft>
                <a:spcPts val="0"/>
              </a:spcAft>
              <a:buSzPts val="1800"/>
              <a:buChar char="●"/>
            </a:pPr>
            <a:r>
              <a:rPr lang="en-US" sz="1200" dirty="0"/>
              <a:t>We can conclude that both GDP and population density are positively associated with Covid cases, but the strength of the association is different.</a:t>
            </a:r>
          </a:p>
          <a:p>
            <a:pPr marL="182880" lvl="0" indent="-182880" algn="l" rtl="0">
              <a:lnSpc>
                <a:spcPct val="98181"/>
              </a:lnSpc>
              <a:spcBef>
                <a:spcPts val="0"/>
              </a:spcBef>
              <a:spcAft>
                <a:spcPts val="0"/>
              </a:spcAft>
              <a:buSzPts val="1800"/>
              <a:buChar char="●"/>
            </a:pPr>
            <a:r>
              <a:rPr lang="en-US" sz="1200" dirty="0"/>
              <a:t>A correlation of 0.7 between population density and Covid cases indicates a stronger relationship than the correlation of 0.5 between GDP and Covid cases. This suggests that population density may be a stronger predictor of Covid cases than GDP.</a:t>
            </a:r>
          </a:p>
          <a:p>
            <a:pPr marL="182880" lvl="0" indent="-182880" algn="l" rtl="0">
              <a:lnSpc>
                <a:spcPct val="98181"/>
              </a:lnSpc>
              <a:spcBef>
                <a:spcPts val="0"/>
              </a:spcBef>
              <a:spcAft>
                <a:spcPts val="0"/>
              </a:spcAft>
              <a:buSzPts val="1800"/>
              <a:buChar char="●"/>
            </a:pPr>
            <a:r>
              <a:rPr lang="en-US" sz="1200" dirty="0"/>
              <a:t>However, it's important to note that correlation does not necessarily imply causation. While there may be a strong relationship between these variables and Covid cases, other factors may also be involved. </a:t>
            </a:r>
          </a:p>
          <a:p>
            <a:pPr marL="0" lvl="0" indent="0" algn="l" rtl="0">
              <a:spcBef>
                <a:spcPts val="0"/>
              </a:spcBef>
              <a:spcAft>
                <a:spcPts val="0"/>
              </a:spcAft>
              <a:buNone/>
            </a:pPr>
            <a:endParaRPr dirty="0"/>
          </a:p>
        </p:txBody>
      </p:sp>
      <p:sp>
        <p:nvSpPr>
          <p:cNvPr id="218" name="Google Shape;21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buFont typeface="Noto Sans Symbols"/>
              <a:buNone/>
            </a:pPr>
            <a:endParaRPr lang="en-IN" dirty="0"/>
          </a:p>
          <a:p>
            <a:pPr marL="0" indent="0">
              <a:lnSpc>
                <a:spcPct val="98181"/>
              </a:lnSpc>
              <a:buNone/>
            </a:pPr>
            <a:r>
              <a:rPr lang="en-IN" sz="1200" dirty="0"/>
              <a:t>In the future we plan to perform hypothesis testing and multivariate analysis.</a:t>
            </a:r>
          </a:p>
          <a:p>
            <a:pPr marL="0" indent="0">
              <a:lnSpc>
                <a:spcPct val="98181"/>
              </a:lnSpc>
              <a:buNone/>
            </a:pPr>
            <a:endParaRPr lang="en-IN" sz="1200" dirty="0"/>
          </a:p>
          <a:p>
            <a:pPr marL="0" indent="0">
              <a:lnSpc>
                <a:spcPct val="98181"/>
              </a:lnSpc>
              <a:buNone/>
            </a:pPr>
            <a:r>
              <a:rPr lang="en-IN" sz="1200" dirty="0"/>
              <a:t>Developing and testing hypotheses about the relationship between these variables can help to further refine our understanding of their impact on Covid cases. For example, hypotheses could be developed about the relative impact of GDP versus population density on Covid cases, and these hypotheses could be tested using statistical tests such as t-tests or ANOVA.</a:t>
            </a:r>
          </a:p>
          <a:p>
            <a:pPr marL="0" indent="0">
              <a:lnSpc>
                <a:spcPct val="98181"/>
              </a:lnSpc>
              <a:buNone/>
            </a:pPr>
            <a:endParaRPr lang="en-IN" sz="1200" dirty="0"/>
          </a:p>
          <a:p>
            <a:pPr marL="0" indent="0">
              <a:lnSpc>
                <a:spcPct val="98181"/>
              </a:lnSpc>
              <a:buNone/>
            </a:pPr>
            <a:r>
              <a:rPr lang="en-IN" sz="1200" dirty="0"/>
              <a:t>Conducting multivariate analysis can help to determine the independent contributions of GDP and population density to the prediction of Covid cases, while controlling for other relevant variables. This can involve fitting a multiple regression model to the data to identify the unique impact of each predictor variable on Covid cases.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0672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595959"/>
                </a:solidFill>
                <a:latin typeface="Corbel" panose="020B0503020204020204" pitchFamily="34" charset="0"/>
                <a:ea typeface="Corbel"/>
                <a:cs typeface="Corbel"/>
                <a:sym typeface="Corbel"/>
              </a:rPr>
              <a:t>Previous research has suggested that socioeconomic factors such as income, education, and healthcare access may influence the risk and severity of Covid-19 infection. These are some papers that deal with the impact of Covid 19 on the global economy. </a:t>
            </a:r>
            <a:r>
              <a:rPr lang="en-US" sz="1200" dirty="0">
                <a:solidFill>
                  <a:srgbClr val="595959"/>
                </a:solidFill>
              </a:rPr>
              <a:t>Our research seeks to specifically examine the relationship between economic status and Covid-19 cases at the county level. </a:t>
            </a:r>
            <a:r>
              <a:rPr lang="en-US" sz="1200" b="0" i="0" u="none" strike="noStrike" dirty="0">
                <a:solidFill>
                  <a:schemeClr val="dk1"/>
                </a:solidFill>
                <a:latin typeface="Calibri"/>
                <a:ea typeface="Calibri"/>
                <a:cs typeface="Calibri"/>
                <a:sym typeface="Calibri"/>
              </a:rPr>
              <a:t>Understanding the potential relationship between them can have significant implications for public health policy. Additionally, this research may provide insights into the broader social and economic impacts of the pandemic on different regions and populations.</a:t>
            </a:r>
          </a:p>
          <a:p>
            <a:pPr marL="0" marR="0" lvl="0" indent="0" algn="l" rtl="0">
              <a:lnSpc>
                <a:spcPct val="100000"/>
              </a:lnSpc>
              <a:spcBef>
                <a:spcPts val="0"/>
              </a:spcBef>
              <a:spcAft>
                <a:spcPts val="0"/>
              </a:spcAft>
              <a:buClr>
                <a:schemeClr val="dk1"/>
              </a:buClr>
              <a:buSzPts val="1200"/>
              <a:buFont typeface="Calibri"/>
              <a:buNone/>
            </a:pPr>
            <a:endParaRPr lang="en-US" sz="1200" b="0" i="0" u="none" strike="noStrike" dirty="0">
              <a:solidFill>
                <a:schemeClr val="dk1"/>
              </a:solidFill>
              <a:latin typeface="Calibri"/>
              <a:cs typeface="Calibri"/>
              <a:sym typeface="Calibri"/>
            </a:endParaRPr>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https://</a:t>
            </a:r>
            <a:r>
              <a:rPr lang="en-US" sz="1200" b="0" i="0" u="none" strike="noStrike" dirty="0" err="1">
                <a:solidFill>
                  <a:schemeClr val="dk1"/>
                </a:solidFill>
                <a:latin typeface="Calibri"/>
                <a:ea typeface="Calibri"/>
                <a:cs typeface="Calibri"/>
                <a:sym typeface="Calibri"/>
              </a:rPr>
              <a:t>iopscience.iop.org</a:t>
            </a:r>
            <a:r>
              <a:rPr lang="en-US" sz="1200" b="0" i="0" u="none" strike="noStrike" dirty="0">
                <a:solidFill>
                  <a:schemeClr val="dk1"/>
                </a:solidFill>
                <a:latin typeface="Calibri"/>
                <a:ea typeface="Calibri"/>
                <a:cs typeface="Calibri"/>
                <a:sym typeface="Calibri"/>
              </a:rPr>
              <a:t>/article/10.1088/1755-1315/546/3/032043/pdf</a:t>
            </a:r>
            <a:endParaRPr lang="en-US" dirty="0"/>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https://</a:t>
            </a:r>
            <a:r>
              <a:rPr lang="en-US" sz="1200" b="0" i="0" u="none" strike="noStrike" dirty="0" err="1">
                <a:solidFill>
                  <a:schemeClr val="dk1"/>
                </a:solidFill>
                <a:latin typeface="Calibri"/>
                <a:ea typeface="Calibri"/>
                <a:cs typeface="Calibri"/>
                <a:sym typeface="Calibri"/>
              </a:rPr>
              <a:t>pubmed.ncbi.nlm.nih.gov</a:t>
            </a:r>
            <a:r>
              <a:rPr lang="en-US" sz="1200" b="0" i="0" u="none" strike="noStrike" dirty="0">
                <a:solidFill>
                  <a:schemeClr val="dk1"/>
                </a:solidFill>
                <a:latin typeface="Calibri"/>
                <a:ea typeface="Calibri"/>
                <a:cs typeface="Calibri"/>
                <a:sym typeface="Calibri"/>
              </a:rPr>
              <a:t>/34069182/</a:t>
            </a:r>
            <a:endParaRPr lang="en-US"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spcBef>
                <a:spcPts val="0"/>
              </a:spcBef>
              <a:spcAft>
                <a:spcPts val="0"/>
              </a:spcAft>
              <a:buNone/>
            </a:pPr>
            <a:endParaRPr dirty="0"/>
          </a:p>
        </p:txBody>
      </p:sp>
      <p:sp>
        <p:nvSpPr>
          <p:cNvPr id="104" name="Google Shape;10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solidFill>
                  <a:schemeClr val="dk1"/>
                </a:solidFill>
                <a:latin typeface="Calibri"/>
                <a:ea typeface="Calibri"/>
                <a:cs typeface="Calibri"/>
                <a:sym typeface="Calibri"/>
              </a:rPr>
              <a:t>To answer our question, we are hoping to utilize two datasets. The first dataset being used is </a:t>
            </a:r>
            <a:r>
              <a:rPr lang="en-US" sz="1200" u="sng" dirty="0">
                <a:solidFill>
                  <a:schemeClr val="dk1"/>
                </a:solidFill>
                <a:latin typeface="Calibri"/>
                <a:ea typeface="Calibri"/>
                <a:cs typeface="Calibri"/>
                <a:sym typeface="Calibri"/>
              </a:rPr>
              <a:t>“GDP by County” </a:t>
            </a:r>
            <a:r>
              <a:rPr lang="en-US" sz="1200" dirty="0">
                <a:solidFill>
                  <a:schemeClr val="dk1"/>
                </a:solidFill>
                <a:latin typeface="Calibri"/>
                <a:ea typeface="Calibri"/>
                <a:cs typeface="Calibri"/>
                <a:sym typeface="Calibri"/>
              </a:rPr>
              <a:t>for the year of 2021, sourced from BEA, an official website of the US government. The second dataset is </a:t>
            </a:r>
            <a:r>
              <a:rPr lang="en-US" sz="1200" u="sng" dirty="0">
                <a:solidFill>
                  <a:schemeClr val="dk1"/>
                </a:solidFill>
                <a:latin typeface="Calibri"/>
                <a:ea typeface="Calibri"/>
                <a:cs typeface="Calibri"/>
                <a:sym typeface="Calibri"/>
              </a:rPr>
              <a:t>“Covid-19 community levels by county” from CDC,  </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6480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The first dataset is the GDP data of the counties of all the states in USA. It consists of the real GDP values by taking inflation into account. It also contains the percent changes from the preceding periods. The data spans from 2018 to 2021.</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2703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The second dataset contains the details of Covid – 19. It consists of all the county's Covid-19 Community Levels. In detail, it has the county information, the health service area information, percent of inpatient beds occupied by Covid-19 patients (7-day average), new Covid-19 admissions, new cases, Covid-19 community level (Low, Medium, High).</a:t>
            </a:r>
          </a:p>
          <a:p>
            <a:pPr marL="0" marR="0" lvl="0" indent="0" algn="l" rtl="0">
              <a:lnSpc>
                <a:spcPct val="100000"/>
              </a:lnSpc>
              <a:spcBef>
                <a:spcPts val="0"/>
              </a:spcBef>
              <a:spcAft>
                <a:spcPts val="0"/>
              </a:spcAft>
              <a:buClr>
                <a:schemeClr val="dk1"/>
              </a:buClr>
              <a:buSzPts val="1200"/>
              <a:buFont typeface="Calibri"/>
              <a:buNone/>
            </a:pPr>
            <a:r>
              <a:rPr lang="en-US" sz="1200" dirty="0">
                <a:solidFill>
                  <a:schemeClr val="dk1"/>
                </a:solidFill>
                <a:latin typeface="Calibri"/>
                <a:ea typeface="Calibri"/>
                <a:cs typeface="Calibri"/>
                <a:sym typeface="Calibri"/>
              </a:rPr>
              <a:t>These two datasets have been merged on the county </a:t>
            </a:r>
            <a:r>
              <a:rPr lang="en-US" sz="1200" dirty="0" err="1">
                <a:solidFill>
                  <a:schemeClr val="dk1"/>
                </a:solidFill>
                <a:latin typeface="Calibri"/>
                <a:ea typeface="Calibri"/>
                <a:cs typeface="Calibri"/>
                <a:sym typeface="Calibri"/>
              </a:rPr>
              <a:t>fips</a:t>
            </a:r>
            <a:r>
              <a:rPr lang="en-US" sz="1200" dirty="0">
                <a:solidFill>
                  <a:schemeClr val="dk1"/>
                </a:solidFill>
                <a:latin typeface="Calibri"/>
                <a:ea typeface="Calibri"/>
                <a:cs typeface="Calibri"/>
                <a:sym typeface="Calibri"/>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1172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IN" sz="1200" b="0" i="0" u="none" strike="noStrike" cap="none" dirty="0">
                <a:solidFill>
                  <a:schemeClr val="dk1"/>
                </a:solidFill>
                <a:effectLst/>
                <a:latin typeface="Calibri"/>
                <a:ea typeface="Calibri"/>
                <a:cs typeface="Calibri"/>
                <a:sym typeface="Calibri"/>
              </a:rPr>
              <a:t>Coming to data cleaning, it is simply the process of identifying and correcting errors, inconsistencies, and inaccuracies in data. A few things we did to clean the dataset were to remove unnecessary columns such as id’s, that provide no insights,</a:t>
            </a:r>
            <a:r>
              <a:rPr lang="en-US" sz="1200" dirty="0">
                <a:solidFill>
                  <a:schemeClr val="tx1"/>
                </a:solidFill>
              </a:rPr>
              <a:t> removing any duplicate records present, correcting any format issues, and checking for null values and imputing them using KNN imputer offered by sklearn.</a:t>
            </a:r>
            <a:endParaRPr dirty="0"/>
          </a:p>
        </p:txBody>
      </p:sp>
      <p:sp>
        <p:nvSpPr>
          <p:cNvPr id="131" name="Google Shape;13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indent="0">
              <a:defRPr/>
            </a:pPr>
            <a:r>
              <a:rPr lang="en-IN" dirty="0"/>
              <a:t>K-NN imputation is a technique used to fill missing values in a dataset. The idea is to find K samples in the dataset that are close in the space. We then use those k samples to estimate the missing values using a statistical measure such as the mean, median, or mode of the values of those K neighbours.. </a:t>
            </a:r>
            <a:r>
              <a:rPr lang="en-US" sz="1200" dirty="0"/>
              <a:t>It can be used for data that are continuous, discrete, ordinal and categorical which makes it particularly useful for dealing with all kind of missing data. A pro of KNN are that it doesn’t need a predictive model for imputation</a:t>
            </a:r>
            <a:r>
              <a:rPr lang="en-US" dirty="0"/>
              <a:t> unlike regression imputation</a:t>
            </a:r>
            <a:r>
              <a:rPr lang="en-US" sz="1200" dirty="0"/>
              <a:t>. However, it</a:t>
            </a:r>
            <a:r>
              <a:rPr lang="en-US" dirty="0"/>
              <a:t> can be computationally expensive for large datasets, as it requires calculating the distance between the missing value and every other data point in the dataset.</a:t>
            </a:r>
            <a:endParaRPr lang="en-US" sz="12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dirty="0"/>
          </a:p>
          <a:p>
            <a:pPr marL="0" lvl="0" indent="0" algn="l" rtl="0">
              <a:spcBef>
                <a:spcPts val="0"/>
              </a:spcBef>
              <a:spcAft>
                <a:spcPts val="0"/>
              </a:spcAft>
              <a:buNone/>
            </a:pPr>
            <a:endParaRPr dirty="0"/>
          </a:p>
        </p:txBody>
      </p:sp>
      <p:sp>
        <p:nvSpPr>
          <p:cNvPr id="140" name="Google Shape;14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After cleaning the data, we performed some visualizations to get a sense of where to start. This heatmap shows the number of </a:t>
            </a:r>
            <a:r>
              <a:rPr lang="en-US" dirty="0" err="1"/>
              <a:t>covid</a:t>
            </a:r>
            <a:r>
              <a:rPr lang="en-US" dirty="0"/>
              <a:t> cases by the state. As seen, Puerto Rico has the most number of cases, followed by Texas. The states with the least number of cases are District of Columbia and the US Virgin Islands.</a:t>
            </a:r>
            <a:endParaRPr dirty="0"/>
          </a:p>
        </p:txBody>
      </p:sp>
      <p:sp>
        <p:nvSpPr>
          <p:cNvPr id="147" name="Google Shape;147;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then plotted the </a:t>
            </a:r>
            <a:r>
              <a:rPr lang="en-US" dirty="0" err="1"/>
              <a:t>covid</a:t>
            </a:r>
            <a:r>
              <a:rPr lang="en-US" dirty="0"/>
              <a:t> cases and GDP per capita at the county level for Texas as seen here. We chose Texas because it is the state with the highest number of counties. There are some counties with significantly more GDP per capita compared to the rest. For example, Loving County in Texas is one of the least populous counties in the US which could be the reason for the high GDP per capita. We can also see that the biggest circles in the left and right belong to Loving county, which could mean there is a correlation between the Covid cases and GDP per capita.</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231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7733314"/>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92722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2309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4143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590112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5188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6572469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64097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4601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00080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3980036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1384609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txBox="1">
            <a:spLocks noGrp="1"/>
          </p:cNvSpPr>
          <p:nvPr>
            <p:ph type="title"/>
          </p:nvPr>
        </p:nvSpPr>
        <p:spPr>
          <a:xfrm>
            <a:off x="396424" y="346553"/>
            <a:ext cx="7729728" cy="11887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Corbel"/>
              <a:buNone/>
            </a:pPr>
            <a:r>
              <a:rPr lang="en-US" dirty="0">
                <a:solidFill>
                  <a:srgbClr val="00B0F0"/>
                </a:solidFill>
              </a:rPr>
              <a:t>Research Question</a:t>
            </a:r>
            <a:endParaRPr dirty="0">
              <a:solidFill>
                <a:srgbClr val="00B0F0"/>
              </a:solidFill>
            </a:endParaRPr>
          </a:p>
        </p:txBody>
      </p:sp>
      <p:sp>
        <p:nvSpPr>
          <p:cNvPr id="100" name="Google Shape;100;p2"/>
          <p:cNvSpPr txBox="1">
            <a:spLocks noGrp="1"/>
          </p:cNvSpPr>
          <p:nvPr>
            <p:ph idx="1"/>
          </p:nvPr>
        </p:nvSpPr>
        <p:spPr>
          <a:xfrm>
            <a:off x="2026184" y="2212375"/>
            <a:ext cx="7729728" cy="310198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000"/>
              <a:buNone/>
            </a:pPr>
            <a:r>
              <a:rPr lang="en-US" sz="2400" dirty="0"/>
              <a:t>What is the correlation between GDP per capita at the county level and the Covid 19 cases? </a:t>
            </a:r>
            <a:endParaRPr sz="2400" dirty="0"/>
          </a:p>
        </p:txBody>
      </p:sp>
      <p:sp>
        <p:nvSpPr>
          <p:cNvPr id="2" name="Slide Number Placeholder 1">
            <a:extLst>
              <a:ext uri="{FF2B5EF4-FFF2-40B4-BE49-F238E27FC236}">
                <a16:creationId xmlns:a16="http://schemas.microsoft.com/office/drawing/2014/main" id="{B38DB056-4F28-B845-B454-45F3D5F533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3BF2C-9F39-504D-BF3C-F6E2BADC6FC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168" name="Google Shape;168;p9" descr="Image result for Correlation range"/>
          <p:cNvPicPr preferRelativeResize="0"/>
          <p:nvPr/>
        </p:nvPicPr>
        <p:blipFill rotWithShape="1">
          <a:blip r:embed="rId3">
            <a:alphaModFix/>
          </a:blip>
          <a:srcRect/>
          <a:stretch/>
        </p:blipFill>
        <p:spPr>
          <a:xfrm>
            <a:off x="7448550" y="3829051"/>
            <a:ext cx="4546067" cy="2247900"/>
          </a:xfrm>
          <a:prstGeom prst="rect">
            <a:avLst/>
          </a:prstGeom>
          <a:noFill/>
          <a:ln>
            <a:noFill/>
          </a:ln>
        </p:spPr>
      </p:pic>
      <p:sp>
        <p:nvSpPr>
          <p:cNvPr id="6" name="Google Shape;134;p6">
            <a:extLst>
              <a:ext uri="{FF2B5EF4-FFF2-40B4-BE49-F238E27FC236}">
                <a16:creationId xmlns:a16="http://schemas.microsoft.com/office/drawing/2014/main" id="{0F244D9E-9E53-F54B-9E5A-917EF8237E94}"/>
              </a:ext>
            </a:extLst>
          </p:cNvPr>
          <p:cNvSpPr txBox="1"/>
          <p:nvPr/>
        </p:nvSpPr>
        <p:spPr>
          <a:xfrm>
            <a:off x="185827" y="1184911"/>
            <a:ext cx="7464401" cy="5288280"/>
          </a:xfrm>
          <a:prstGeom prst="rect">
            <a:avLst/>
          </a:prstGeom>
          <a:noFill/>
          <a:ln>
            <a:noFill/>
          </a:ln>
        </p:spPr>
        <p:txBody>
          <a:bodyPr spcFirstLastPara="1" wrap="square" lIns="91425" tIns="45700" rIns="91425" bIns="45700" anchor="ctr" anchorCtr="0">
            <a:normAutofit/>
          </a:bodyPr>
          <a:lstStyle/>
          <a:p>
            <a:pPr marL="182880" marR="0" lvl="0" indent="-182880">
              <a:lnSpc>
                <a:spcPct val="80000"/>
              </a:lnSpc>
              <a:spcBef>
                <a:spcPts val="1200"/>
              </a:spcBef>
              <a:spcAft>
                <a:spcPts val="0"/>
              </a:spcAft>
              <a:buClr>
                <a:schemeClr val="accent1"/>
              </a:buClr>
              <a:buSzPct val="100000"/>
              <a:buFont typeface="Noto Sans Symbols"/>
              <a:buChar char="●"/>
            </a:pPr>
            <a:r>
              <a:rPr lang="en-IN" sz="2400" b="1" kern="1200" dirty="0">
                <a:solidFill>
                  <a:schemeClr val="tx1"/>
                </a:solidFill>
                <a:latin typeface="+mn-lt"/>
                <a:ea typeface="+mn-ea"/>
                <a:cs typeface="+mn-cs"/>
                <a:sym typeface="Corbel"/>
              </a:rPr>
              <a:t>Not a modelling technique itself</a:t>
            </a:r>
          </a:p>
          <a:p>
            <a:pPr marL="182880" marR="0" lvl="0" indent="-182880">
              <a:lnSpc>
                <a:spcPct val="80000"/>
              </a:lnSpc>
              <a:spcBef>
                <a:spcPts val="1200"/>
              </a:spcBef>
              <a:spcAft>
                <a:spcPts val="0"/>
              </a:spcAft>
              <a:buClr>
                <a:schemeClr val="accent1"/>
              </a:buClr>
              <a:buSzPct val="100000"/>
              <a:buFont typeface="Noto Sans Symbols"/>
              <a:buChar char="●"/>
            </a:pPr>
            <a:r>
              <a:rPr lang="en-IN" sz="2400" kern="1200" dirty="0">
                <a:solidFill>
                  <a:schemeClr val="tx1"/>
                </a:solidFill>
                <a:latin typeface="+mn-lt"/>
                <a:ea typeface="+mn-ea"/>
                <a:cs typeface="+mn-cs"/>
                <a:sym typeface="Corbel"/>
              </a:rPr>
              <a:t>The application of correlation analysis is to measure the degree of association between two sets of quantitative data. </a:t>
            </a:r>
          </a:p>
          <a:p>
            <a:pPr marL="182880" marR="0" lvl="0" indent="-182880">
              <a:lnSpc>
                <a:spcPct val="80000"/>
              </a:lnSpc>
              <a:spcBef>
                <a:spcPts val="1200"/>
              </a:spcBef>
              <a:spcAft>
                <a:spcPts val="0"/>
              </a:spcAft>
              <a:buClr>
                <a:schemeClr val="accent1"/>
              </a:buClr>
              <a:buSzPct val="100000"/>
              <a:buFont typeface="Noto Sans Symbols"/>
              <a:buChar char="●"/>
            </a:pPr>
            <a:r>
              <a:rPr lang="en-IN" sz="2400" kern="1200" dirty="0">
                <a:solidFill>
                  <a:schemeClr val="tx1"/>
                </a:solidFill>
                <a:latin typeface="+mn-lt"/>
                <a:ea typeface="+mn-ea"/>
                <a:cs typeface="+mn-cs"/>
                <a:sym typeface="Corbel"/>
              </a:rPr>
              <a:t>Correlation makes no a priori assumption as to whether one variable is dependent on the other(s) and is not concerned with the relationship between variables; instead it gives an estimate as to the degree of association between the variables. </a:t>
            </a:r>
          </a:p>
          <a:p>
            <a:pPr marR="0" lvl="0">
              <a:lnSpc>
                <a:spcPct val="80000"/>
              </a:lnSpc>
              <a:spcBef>
                <a:spcPts val="1200"/>
              </a:spcBef>
              <a:spcAft>
                <a:spcPts val="0"/>
              </a:spcAft>
              <a:buClr>
                <a:schemeClr val="accent1"/>
              </a:buClr>
              <a:buSzPct val="100000"/>
            </a:pPr>
            <a:r>
              <a:rPr lang="en-IN" sz="2400" b="1" kern="1200" dirty="0">
                <a:solidFill>
                  <a:schemeClr val="tx1"/>
                </a:solidFill>
                <a:latin typeface="+mn-lt"/>
                <a:ea typeface="+mn-ea"/>
                <a:cs typeface="+mn-cs"/>
                <a:sym typeface="Corbel"/>
              </a:rPr>
              <a:t>Types of Correlation</a:t>
            </a:r>
          </a:p>
          <a:p>
            <a:pPr marL="182880" lvl="0" indent="-182880">
              <a:lnSpc>
                <a:spcPct val="80000"/>
              </a:lnSpc>
              <a:spcBef>
                <a:spcPts val="1200"/>
              </a:spcBef>
              <a:buClr>
                <a:schemeClr val="accent1"/>
              </a:buClr>
              <a:buSzPct val="100000"/>
              <a:buFont typeface="Noto Sans Symbols"/>
              <a:buChar char="●"/>
            </a:pPr>
            <a:r>
              <a:rPr lang="en-IN" sz="2400" kern="1200" dirty="0">
                <a:solidFill>
                  <a:schemeClr val="tx1"/>
                </a:solidFill>
                <a:latin typeface="+mn-lt"/>
                <a:ea typeface="+mn-ea"/>
                <a:cs typeface="+mn-cs"/>
                <a:sym typeface="Corbel"/>
              </a:rPr>
              <a:t>Positive or Negative Correlation</a:t>
            </a:r>
          </a:p>
          <a:p>
            <a:pPr marL="182880" lvl="0" indent="-182880">
              <a:lnSpc>
                <a:spcPct val="80000"/>
              </a:lnSpc>
              <a:spcBef>
                <a:spcPts val="1200"/>
              </a:spcBef>
              <a:buClr>
                <a:schemeClr val="accent1"/>
              </a:buClr>
              <a:buSzPct val="100000"/>
              <a:buFont typeface="Noto Sans Symbols"/>
              <a:buChar char="●"/>
            </a:pPr>
            <a:r>
              <a:rPr lang="en-IN" sz="2400" kern="1200" dirty="0">
                <a:solidFill>
                  <a:schemeClr val="tx1"/>
                </a:solidFill>
                <a:latin typeface="+mn-lt"/>
                <a:ea typeface="+mn-ea"/>
                <a:cs typeface="+mn-cs"/>
                <a:sym typeface="Corbel"/>
              </a:rPr>
              <a:t>Simple, Multiple and Partial Correlation</a:t>
            </a:r>
          </a:p>
          <a:p>
            <a:pPr marL="182880" lvl="0" indent="-182880">
              <a:lnSpc>
                <a:spcPct val="80000"/>
              </a:lnSpc>
              <a:spcBef>
                <a:spcPts val="1200"/>
              </a:spcBef>
              <a:buClr>
                <a:schemeClr val="accent1"/>
              </a:buClr>
              <a:buSzPct val="100000"/>
              <a:buFont typeface="Noto Sans Symbols"/>
              <a:buChar char="●"/>
            </a:pPr>
            <a:r>
              <a:rPr lang="en-IN" sz="2400" kern="1200" dirty="0">
                <a:solidFill>
                  <a:schemeClr val="tx1"/>
                </a:solidFill>
                <a:latin typeface="+mn-lt"/>
                <a:ea typeface="+mn-ea"/>
                <a:cs typeface="+mn-cs"/>
                <a:sym typeface="Corbel"/>
              </a:rPr>
              <a:t>Linear and Non linear Correlation</a:t>
            </a:r>
          </a:p>
          <a:p>
            <a:pPr marL="182880" marR="0" lvl="0" indent="-182880" algn="l" rtl="0">
              <a:lnSpc>
                <a:spcPct val="90000"/>
              </a:lnSpc>
              <a:spcBef>
                <a:spcPts val="0"/>
              </a:spcBef>
              <a:spcAft>
                <a:spcPts val="0"/>
              </a:spcAft>
              <a:buClr>
                <a:schemeClr val="accent1"/>
              </a:buClr>
              <a:buSzPct val="100000"/>
              <a:buFont typeface="Noto Sans Symbols"/>
              <a:buChar char="●"/>
            </a:pPr>
            <a:endParaRPr sz="2000" b="0" i="0" u="none" strike="noStrike" cap="none" dirty="0">
              <a:solidFill>
                <a:srgbClr val="595959"/>
              </a:solidFill>
              <a:latin typeface="Corbel"/>
              <a:ea typeface="Corbel"/>
              <a:cs typeface="Corbel"/>
              <a:sym typeface="Corbel"/>
            </a:endParaRPr>
          </a:p>
        </p:txBody>
      </p:sp>
      <p:sp>
        <p:nvSpPr>
          <p:cNvPr id="10" name="Google Shape;99;p2">
            <a:extLst>
              <a:ext uri="{FF2B5EF4-FFF2-40B4-BE49-F238E27FC236}">
                <a16:creationId xmlns:a16="http://schemas.microsoft.com/office/drawing/2014/main" id="{ACD6E9FA-8915-FE42-AF8E-4A9A5A0D00AC}"/>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correlation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5" name="Google Shape;175;p10"/>
          <p:cNvSpPr txBox="1">
            <a:spLocks noGrp="1"/>
          </p:cNvSpPr>
          <p:nvPr>
            <p:ph idx="1"/>
          </p:nvPr>
        </p:nvSpPr>
        <p:spPr>
          <a:xfrm>
            <a:off x="6858000" y="2095500"/>
            <a:ext cx="5099638" cy="2857500"/>
          </a:xfrm>
          <a:prstGeom prst="rect">
            <a:avLst/>
          </a:prstGeom>
          <a:noFill/>
          <a:ln>
            <a:noFill/>
          </a:ln>
        </p:spPr>
        <p:txBody>
          <a:bodyPr spcFirstLastPara="1" wrap="square" lIns="91425" tIns="45700" rIns="91425" bIns="45700" anchor="ctr" anchorCtr="0">
            <a:normAutofit/>
          </a:bodyPr>
          <a:lstStyle/>
          <a:p>
            <a:pPr marL="18288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Correlation heatmap of GDP per capita</a:t>
            </a:r>
          </a:p>
          <a:p>
            <a:pPr marL="18288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Positive correlation between GDP and Covid cases</a:t>
            </a:r>
          </a:p>
          <a:p>
            <a:pPr marL="182880" indent="-182880">
              <a:lnSpc>
                <a:spcPct val="70000"/>
              </a:lnSpc>
              <a:spcBef>
                <a:spcPts val="0"/>
              </a:spcBef>
              <a:buClr>
                <a:schemeClr val="accent1"/>
              </a:buClr>
              <a:buSzPct val="100000"/>
              <a:buFont typeface="Noto Sans Symbols"/>
              <a:buChar char="●"/>
            </a:pPr>
            <a:endParaRPr sz="2400" dirty="0">
              <a:solidFill>
                <a:srgbClr val="595959"/>
              </a:solidFill>
              <a:sym typeface="Arial"/>
            </a:endParaRPr>
          </a:p>
        </p:txBody>
      </p:sp>
      <p:sp>
        <p:nvSpPr>
          <p:cNvPr id="2" name="Slide Number Placeholder 1">
            <a:extLst>
              <a:ext uri="{FF2B5EF4-FFF2-40B4-BE49-F238E27FC236}">
                <a16:creationId xmlns:a16="http://schemas.microsoft.com/office/drawing/2014/main" id="{8F1C2061-C65D-6F41-953B-98FA1A3A8D8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3" name="Picture 2">
            <a:extLst>
              <a:ext uri="{FF2B5EF4-FFF2-40B4-BE49-F238E27FC236}">
                <a16:creationId xmlns:a16="http://schemas.microsoft.com/office/drawing/2014/main" id="{54539C2D-9F7C-4F4F-B700-F0EFEEE0B26F}"/>
              </a:ext>
            </a:extLst>
          </p:cNvPr>
          <p:cNvPicPr>
            <a:picLocks noChangeAspect="1"/>
          </p:cNvPicPr>
          <p:nvPr/>
        </p:nvPicPr>
        <p:blipFill>
          <a:blip r:embed="rId3"/>
          <a:stretch>
            <a:fillRect/>
          </a:stretch>
        </p:blipFill>
        <p:spPr>
          <a:xfrm>
            <a:off x="248739" y="1455900"/>
            <a:ext cx="6609261" cy="5194827"/>
          </a:xfrm>
          <a:prstGeom prst="rect">
            <a:avLst/>
          </a:prstGeom>
        </p:spPr>
      </p:pic>
      <p:sp>
        <p:nvSpPr>
          <p:cNvPr id="9" name="Google Shape;99;p2">
            <a:extLst>
              <a:ext uri="{FF2B5EF4-FFF2-40B4-BE49-F238E27FC236}">
                <a16:creationId xmlns:a16="http://schemas.microsoft.com/office/drawing/2014/main" id="{7CF74CB1-7B3D-634D-A3BE-190CB2664F95}"/>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Data analysis: gdp per capita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3" name="Google Shape;183;p11"/>
          <p:cNvSpPr txBox="1">
            <a:spLocks noGrp="1"/>
          </p:cNvSpPr>
          <p:nvPr>
            <p:ph idx="1"/>
          </p:nvPr>
        </p:nvSpPr>
        <p:spPr>
          <a:xfrm>
            <a:off x="8214810" y="1876852"/>
            <a:ext cx="3977189" cy="3438098"/>
          </a:xfrm>
          <a:prstGeom prst="rect">
            <a:avLst/>
          </a:prstGeom>
          <a:noFill/>
          <a:ln>
            <a:noFill/>
          </a:ln>
        </p:spPr>
        <p:txBody>
          <a:bodyPr spcFirstLastPara="1" wrap="square" lIns="91425" tIns="45700" rIns="91425" bIns="45700" anchor="ctr" anchorCtr="0">
            <a:normAutofit/>
          </a:bodyPr>
          <a:lstStyle/>
          <a:p>
            <a:pPr marL="18288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Correlation heatmap of population density</a:t>
            </a:r>
          </a:p>
          <a:p>
            <a:pPr marL="18288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Positive correlation between GDP and Covid cases</a:t>
            </a:r>
          </a:p>
          <a:p>
            <a:pPr marL="182880" lvl="0" indent="-182880" algn="l" rtl="0">
              <a:lnSpc>
                <a:spcPct val="90000"/>
              </a:lnSpc>
              <a:spcBef>
                <a:spcPts val="0"/>
              </a:spcBef>
              <a:spcAft>
                <a:spcPts val="0"/>
              </a:spcAft>
              <a:buSzPts val="2000"/>
              <a:buChar char="●"/>
            </a:pPr>
            <a:endParaRPr lang="en-US" sz="2400" dirty="0"/>
          </a:p>
          <a:p>
            <a:pPr marL="182880" lvl="0" indent="-182880" algn="l" rtl="0">
              <a:lnSpc>
                <a:spcPct val="90000"/>
              </a:lnSpc>
              <a:spcBef>
                <a:spcPts val="0"/>
              </a:spcBef>
              <a:spcAft>
                <a:spcPts val="0"/>
              </a:spcAft>
              <a:buSzPts val="2000"/>
              <a:buChar char="●"/>
            </a:pPr>
            <a:endParaRPr sz="2400" dirty="0"/>
          </a:p>
        </p:txBody>
      </p:sp>
      <p:sp>
        <p:nvSpPr>
          <p:cNvPr id="2" name="Slide Number Placeholder 1">
            <a:extLst>
              <a:ext uri="{FF2B5EF4-FFF2-40B4-BE49-F238E27FC236}">
                <a16:creationId xmlns:a16="http://schemas.microsoft.com/office/drawing/2014/main" id="{86D27BCF-2B26-204A-BF4A-44D2C11315E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4" name="Picture 3">
            <a:extLst>
              <a:ext uri="{FF2B5EF4-FFF2-40B4-BE49-F238E27FC236}">
                <a16:creationId xmlns:a16="http://schemas.microsoft.com/office/drawing/2014/main" id="{22B38FBA-5B44-6742-8B7F-3FBFC57E7417}"/>
              </a:ext>
            </a:extLst>
          </p:cNvPr>
          <p:cNvPicPr>
            <a:picLocks noChangeAspect="1"/>
          </p:cNvPicPr>
          <p:nvPr/>
        </p:nvPicPr>
        <p:blipFill>
          <a:blip r:embed="rId3"/>
          <a:stretch>
            <a:fillRect/>
          </a:stretch>
        </p:blipFill>
        <p:spPr>
          <a:xfrm>
            <a:off x="14377" y="1389915"/>
            <a:ext cx="8200434" cy="4828005"/>
          </a:xfrm>
          <a:prstGeom prst="rect">
            <a:avLst/>
          </a:prstGeom>
        </p:spPr>
      </p:pic>
      <p:sp>
        <p:nvSpPr>
          <p:cNvPr id="9" name="Google Shape;99;p2">
            <a:extLst>
              <a:ext uri="{FF2B5EF4-FFF2-40B4-BE49-F238E27FC236}">
                <a16:creationId xmlns:a16="http://schemas.microsoft.com/office/drawing/2014/main" id="{33AC519C-3C74-004F-899E-CB66D578E1BE}"/>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Data analysis: population density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21510F-6E73-6749-B4A1-614A7723640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5" name="Google Shape;134;p6">
            <a:extLst>
              <a:ext uri="{FF2B5EF4-FFF2-40B4-BE49-F238E27FC236}">
                <a16:creationId xmlns:a16="http://schemas.microsoft.com/office/drawing/2014/main" id="{D3B08862-52BA-F54E-9B47-32AAECFCCEB3}"/>
              </a:ext>
            </a:extLst>
          </p:cNvPr>
          <p:cNvSpPr txBox="1"/>
          <p:nvPr/>
        </p:nvSpPr>
        <p:spPr>
          <a:xfrm>
            <a:off x="2057375" y="857251"/>
            <a:ext cx="8096275" cy="6176962"/>
          </a:xfrm>
          <a:prstGeom prst="rect">
            <a:avLst/>
          </a:prstGeom>
          <a:noFill/>
          <a:ln>
            <a:noFill/>
          </a:ln>
        </p:spPr>
        <p:txBody>
          <a:bodyPr spcFirstLastPara="1" wrap="square" lIns="91425" tIns="45700" rIns="91425" bIns="45700" anchor="ctr" anchorCtr="0">
            <a:normAutofit/>
          </a:bodyPr>
          <a:lstStyle/>
          <a:p>
            <a:pPr>
              <a:lnSpc>
                <a:spcPct val="80000"/>
              </a:lnSpc>
              <a:spcBef>
                <a:spcPts val="1200"/>
              </a:spcBef>
              <a:buClr>
                <a:schemeClr val="accent1"/>
              </a:buClr>
              <a:buSzPct val="100000"/>
            </a:pPr>
            <a:r>
              <a:rPr lang="en-IN" sz="2400" kern="1200" dirty="0">
                <a:solidFill>
                  <a:schemeClr val="tx1"/>
                </a:solidFill>
                <a:latin typeface="+mn-lt"/>
                <a:ea typeface="+mn-ea"/>
                <a:cs typeface="+mn-cs"/>
                <a:sym typeface="Corbel"/>
              </a:rPr>
              <a:t>A supervised learning technique that provides a continuous variable as output</a:t>
            </a:r>
          </a:p>
          <a:p>
            <a:pPr marL="182880" indent="-182880">
              <a:lnSpc>
                <a:spcPct val="80000"/>
              </a:lnSpc>
              <a:spcBef>
                <a:spcPts val="1200"/>
              </a:spcBef>
              <a:buClr>
                <a:schemeClr val="accent1"/>
              </a:buClr>
              <a:buSzPct val="100000"/>
              <a:buFont typeface="Noto Sans Symbols"/>
              <a:buChar char="●"/>
            </a:pPr>
            <a:r>
              <a:rPr lang="en-IN" sz="2400" b="1" kern="1200" dirty="0">
                <a:solidFill>
                  <a:schemeClr val="tx1"/>
                </a:solidFill>
                <a:latin typeface="+mn-lt"/>
                <a:ea typeface="+mn-ea"/>
                <a:cs typeface="+mn-cs"/>
                <a:sym typeface="Corbel"/>
              </a:rPr>
              <a:t>Output</a:t>
            </a:r>
            <a:r>
              <a:rPr lang="en-IN" sz="2400" kern="1200" dirty="0">
                <a:solidFill>
                  <a:schemeClr val="tx1"/>
                </a:solidFill>
                <a:latin typeface="+mn-lt"/>
                <a:ea typeface="+mn-ea"/>
                <a:cs typeface="+mn-cs"/>
                <a:sym typeface="Corbel"/>
              </a:rPr>
              <a:t>: continuous variable</a:t>
            </a:r>
          </a:p>
          <a:p>
            <a:pPr marL="182880" indent="-182880">
              <a:lnSpc>
                <a:spcPct val="80000"/>
              </a:lnSpc>
              <a:spcBef>
                <a:spcPts val="1200"/>
              </a:spcBef>
              <a:buClr>
                <a:schemeClr val="accent1"/>
              </a:buClr>
              <a:buSzPct val="100000"/>
              <a:buFont typeface="Noto Sans Symbols"/>
              <a:buChar char="●"/>
            </a:pPr>
            <a:r>
              <a:rPr lang="en-IN" sz="2400" b="1" kern="1200" dirty="0">
                <a:solidFill>
                  <a:schemeClr val="tx1"/>
                </a:solidFill>
                <a:latin typeface="+mn-lt"/>
                <a:ea typeface="+mn-ea"/>
                <a:cs typeface="+mn-cs"/>
                <a:sym typeface="Corbel"/>
              </a:rPr>
              <a:t>Input</a:t>
            </a:r>
            <a:r>
              <a:rPr lang="en-IN" sz="2400" kern="1200" dirty="0">
                <a:solidFill>
                  <a:schemeClr val="tx1"/>
                </a:solidFill>
                <a:latin typeface="+mn-lt"/>
                <a:ea typeface="+mn-ea"/>
                <a:cs typeface="+mn-cs"/>
                <a:sym typeface="Corbel"/>
              </a:rPr>
              <a:t>: numeric data</a:t>
            </a:r>
          </a:p>
          <a:p>
            <a:pPr marL="182880" indent="-182880">
              <a:lnSpc>
                <a:spcPct val="80000"/>
              </a:lnSpc>
              <a:spcBef>
                <a:spcPts val="1200"/>
              </a:spcBef>
              <a:buClr>
                <a:schemeClr val="accent1"/>
              </a:buClr>
              <a:buSzPct val="100000"/>
              <a:buFont typeface="Noto Sans Symbols"/>
              <a:buChar char="●"/>
            </a:pPr>
            <a:r>
              <a:rPr lang="en-IN" sz="2400" kern="1200" dirty="0">
                <a:solidFill>
                  <a:schemeClr val="tx1"/>
                </a:solidFill>
                <a:latin typeface="+mn-lt"/>
                <a:ea typeface="+mn-ea"/>
                <a:cs typeface="+mn-cs"/>
                <a:sym typeface="Corbel"/>
              </a:rPr>
              <a:t>Convert categorical to numeric / binary first</a:t>
            </a:r>
          </a:p>
          <a:p>
            <a:pPr>
              <a:lnSpc>
                <a:spcPct val="80000"/>
              </a:lnSpc>
              <a:spcBef>
                <a:spcPts val="1200"/>
              </a:spcBef>
              <a:buClr>
                <a:schemeClr val="accent1"/>
              </a:buClr>
              <a:buSzPct val="100000"/>
            </a:pPr>
            <a:r>
              <a:rPr lang="en-IN" sz="2400" kern="1200" dirty="0">
                <a:solidFill>
                  <a:schemeClr val="tx1"/>
                </a:solidFill>
                <a:latin typeface="+mn-lt"/>
                <a:ea typeface="+mn-ea"/>
                <a:cs typeface="+mn-cs"/>
                <a:sym typeface="Corbel"/>
              </a:rPr>
              <a:t>For simple linear regression, there are several assumptions that must be met in order for the model to be valid</a:t>
            </a:r>
          </a:p>
          <a:p>
            <a:pPr marL="182880" indent="-182880">
              <a:lnSpc>
                <a:spcPct val="80000"/>
              </a:lnSpc>
              <a:spcBef>
                <a:spcPts val="1200"/>
              </a:spcBef>
              <a:buClr>
                <a:schemeClr val="accent1"/>
              </a:buClr>
              <a:buSzPct val="100000"/>
              <a:buFont typeface="Noto Sans Symbols"/>
              <a:buChar char="●"/>
            </a:pPr>
            <a:r>
              <a:rPr lang="en-IN" sz="2400" kern="1200" dirty="0">
                <a:solidFill>
                  <a:schemeClr val="tx1"/>
                </a:solidFill>
                <a:latin typeface="+mn-lt"/>
                <a:ea typeface="+mn-ea"/>
                <a:cs typeface="+mn-cs"/>
                <a:sym typeface="Corbel"/>
              </a:rPr>
              <a:t>Linear relationship between input and output variable</a:t>
            </a:r>
          </a:p>
          <a:p>
            <a:pPr marL="182880" indent="-182880">
              <a:lnSpc>
                <a:spcPct val="80000"/>
              </a:lnSpc>
              <a:spcBef>
                <a:spcPts val="1200"/>
              </a:spcBef>
              <a:buClr>
                <a:schemeClr val="accent1"/>
              </a:buClr>
              <a:buSzPct val="100000"/>
              <a:buFont typeface="Noto Sans Symbols"/>
              <a:buChar char="●"/>
            </a:pPr>
            <a:r>
              <a:rPr lang="en-IN" sz="2400" kern="1200" dirty="0">
                <a:solidFill>
                  <a:schemeClr val="tx1"/>
                </a:solidFill>
                <a:latin typeface="+mn-lt"/>
                <a:ea typeface="+mn-ea"/>
                <a:cs typeface="+mn-cs"/>
                <a:sym typeface="Corbel"/>
              </a:rPr>
              <a:t>Validate via scatter plot</a:t>
            </a:r>
          </a:p>
          <a:p>
            <a:pPr marL="182880" indent="-182880">
              <a:lnSpc>
                <a:spcPct val="80000"/>
              </a:lnSpc>
              <a:spcBef>
                <a:spcPts val="1200"/>
              </a:spcBef>
              <a:buClr>
                <a:schemeClr val="accent1"/>
              </a:buClr>
              <a:buSzPct val="100000"/>
              <a:buFont typeface="Noto Sans Symbols"/>
              <a:buChar char="●"/>
            </a:pPr>
            <a:r>
              <a:rPr lang="en-IN" sz="2400" kern="1200" dirty="0">
                <a:solidFill>
                  <a:schemeClr val="tx1"/>
                </a:solidFill>
                <a:latin typeface="+mn-lt"/>
                <a:ea typeface="+mn-ea"/>
                <a:cs typeface="+mn-cs"/>
                <a:sym typeface="Corbel"/>
              </a:rPr>
              <a:t>High correlation</a:t>
            </a:r>
          </a:p>
          <a:p>
            <a:pPr marL="182880" indent="-182880">
              <a:lnSpc>
                <a:spcPct val="80000"/>
              </a:lnSpc>
              <a:spcBef>
                <a:spcPts val="1200"/>
              </a:spcBef>
              <a:buClr>
                <a:schemeClr val="accent1"/>
              </a:buClr>
              <a:buSzPct val="100000"/>
              <a:buFont typeface="Noto Sans Symbols"/>
              <a:buChar char="●"/>
            </a:pPr>
            <a:r>
              <a:rPr lang="en-IN" sz="2400" kern="1200" dirty="0">
                <a:solidFill>
                  <a:schemeClr val="tx1"/>
                </a:solidFill>
                <a:latin typeface="+mn-lt"/>
                <a:ea typeface="+mn-ea"/>
                <a:cs typeface="+mn-cs"/>
                <a:sym typeface="Corbel"/>
              </a:rPr>
              <a:t>Validate via correlation matrix</a:t>
            </a:r>
          </a:p>
          <a:p>
            <a:pPr marL="182880" indent="-182880">
              <a:lnSpc>
                <a:spcPct val="80000"/>
              </a:lnSpc>
              <a:spcBef>
                <a:spcPts val="1200"/>
              </a:spcBef>
              <a:buClr>
                <a:schemeClr val="accent1"/>
              </a:buClr>
              <a:buSzPct val="100000"/>
              <a:buFont typeface="Noto Sans Symbols"/>
              <a:buChar char="●"/>
            </a:pPr>
            <a:r>
              <a:rPr lang="en-IN" sz="2400" kern="1200" dirty="0">
                <a:solidFill>
                  <a:schemeClr val="tx1"/>
                </a:solidFill>
                <a:latin typeface="+mn-lt"/>
                <a:ea typeface="+mn-ea"/>
                <a:cs typeface="+mn-cs"/>
                <a:sym typeface="Corbel"/>
              </a:rPr>
              <a:t>Homoscedasticity (constant variance) of the errors</a:t>
            </a:r>
          </a:p>
          <a:p>
            <a:pPr marL="182880" indent="-182880">
              <a:lnSpc>
                <a:spcPct val="90000"/>
              </a:lnSpc>
              <a:buClr>
                <a:schemeClr val="accent1"/>
              </a:buClr>
              <a:buSzPct val="100000"/>
              <a:buFont typeface="Noto Sans Symbols"/>
              <a:buChar char="●"/>
            </a:pPr>
            <a:endParaRPr sz="2400" b="0" i="0" u="none" strike="noStrike" cap="none" dirty="0">
              <a:solidFill>
                <a:srgbClr val="595959"/>
              </a:solidFill>
              <a:latin typeface="Corbel"/>
              <a:ea typeface="Corbel"/>
              <a:cs typeface="Corbel"/>
              <a:sym typeface="Corbel"/>
            </a:endParaRPr>
          </a:p>
        </p:txBody>
      </p:sp>
      <p:sp>
        <p:nvSpPr>
          <p:cNvPr id="8" name="Google Shape;99;p2">
            <a:extLst>
              <a:ext uri="{FF2B5EF4-FFF2-40B4-BE49-F238E27FC236}">
                <a16:creationId xmlns:a16="http://schemas.microsoft.com/office/drawing/2014/main" id="{E1BE3C39-A098-B34E-9654-86CBE41FF09E}"/>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Linear regression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F8BA21-6A62-6741-8731-7F1729A4AF6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10" name="Picture 9">
            <a:extLst>
              <a:ext uri="{FF2B5EF4-FFF2-40B4-BE49-F238E27FC236}">
                <a16:creationId xmlns:a16="http://schemas.microsoft.com/office/drawing/2014/main" id="{994908C9-B832-A140-82C0-7CFE5D618AB1}"/>
              </a:ext>
            </a:extLst>
          </p:cNvPr>
          <p:cNvPicPr>
            <a:picLocks noChangeAspect="1"/>
          </p:cNvPicPr>
          <p:nvPr/>
        </p:nvPicPr>
        <p:blipFill>
          <a:blip r:embed="rId3"/>
          <a:stretch>
            <a:fillRect/>
          </a:stretch>
        </p:blipFill>
        <p:spPr>
          <a:xfrm>
            <a:off x="346117" y="1188720"/>
            <a:ext cx="6858000" cy="4673600"/>
          </a:xfrm>
          <a:prstGeom prst="rect">
            <a:avLst/>
          </a:prstGeom>
        </p:spPr>
      </p:pic>
      <p:sp>
        <p:nvSpPr>
          <p:cNvPr id="13" name="Google Shape;183;p11">
            <a:extLst>
              <a:ext uri="{FF2B5EF4-FFF2-40B4-BE49-F238E27FC236}">
                <a16:creationId xmlns:a16="http://schemas.microsoft.com/office/drawing/2014/main" id="{035F890C-AFB5-F046-8C72-BD31707DB6DA}"/>
              </a:ext>
            </a:extLst>
          </p:cNvPr>
          <p:cNvSpPr txBox="1">
            <a:spLocks noGrp="1"/>
          </p:cNvSpPr>
          <p:nvPr>
            <p:ph idx="1"/>
          </p:nvPr>
        </p:nvSpPr>
        <p:spPr>
          <a:xfrm>
            <a:off x="7662360" y="1806471"/>
            <a:ext cx="3977189" cy="3438098"/>
          </a:xfrm>
          <a:prstGeom prst="rect">
            <a:avLst/>
          </a:prstGeom>
          <a:noFill/>
          <a:ln>
            <a:noFill/>
          </a:ln>
        </p:spPr>
        <p:txBody>
          <a:bodyPr spcFirstLastPara="1" wrap="square" lIns="91425" tIns="45700" rIns="91425" bIns="45700" anchor="ctr" anchorCtr="0">
            <a:normAutofit/>
          </a:bodyPr>
          <a:lstStyle/>
          <a:p>
            <a:pPr marL="18288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R-squared: 0.3062</a:t>
            </a:r>
          </a:p>
          <a:p>
            <a:pPr marL="18288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RMSE: 227.05</a:t>
            </a:r>
          </a:p>
          <a:p>
            <a:pPr marL="182880" lvl="0" indent="-182880" algn="l" rtl="0">
              <a:lnSpc>
                <a:spcPct val="90000"/>
              </a:lnSpc>
              <a:spcBef>
                <a:spcPts val="0"/>
              </a:spcBef>
              <a:spcAft>
                <a:spcPts val="0"/>
              </a:spcAft>
              <a:buSzPts val="2000"/>
              <a:buChar char="●"/>
            </a:pPr>
            <a:endParaRPr lang="en-US" sz="2800" dirty="0"/>
          </a:p>
          <a:p>
            <a:pPr marL="182880" lvl="0" indent="-182880" algn="l" rtl="0">
              <a:lnSpc>
                <a:spcPct val="90000"/>
              </a:lnSpc>
              <a:spcBef>
                <a:spcPts val="0"/>
              </a:spcBef>
              <a:spcAft>
                <a:spcPts val="0"/>
              </a:spcAft>
              <a:buSzPts val="2000"/>
              <a:buChar char="●"/>
            </a:pPr>
            <a:endParaRPr sz="2800" dirty="0"/>
          </a:p>
        </p:txBody>
      </p:sp>
      <p:sp>
        <p:nvSpPr>
          <p:cNvPr id="14" name="Google Shape;99;p2">
            <a:extLst>
              <a:ext uri="{FF2B5EF4-FFF2-40B4-BE49-F238E27FC236}">
                <a16:creationId xmlns:a16="http://schemas.microsoft.com/office/drawing/2014/main" id="{547B3BAB-04B6-D641-B358-4540D2B11513}"/>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Linear regression: gdp per capita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14"/>
          <p:cNvSpPr txBox="1">
            <a:spLocks noGrp="1"/>
          </p:cNvSpPr>
          <p:nvPr>
            <p:ph idx="1"/>
          </p:nvPr>
        </p:nvSpPr>
        <p:spPr>
          <a:xfrm>
            <a:off x="1831086" y="1609344"/>
            <a:ext cx="8532114" cy="4296156"/>
          </a:xfrm>
          <a:prstGeom prst="rect">
            <a:avLst/>
          </a:prstGeom>
          <a:noFill/>
          <a:ln>
            <a:noFill/>
          </a:ln>
        </p:spPr>
        <p:txBody>
          <a:bodyPr spcFirstLastPara="1" wrap="square" lIns="91425" tIns="45700" rIns="91425" bIns="45700" anchor="ctr" anchorCtr="0">
            <a:normAutofit/>
          </a:bodyPr>
          <a:lstStyle/>
          <a:p>
            <a:pPr marL="182880" lvl="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An RMSE of 227 for predicting COVID cases given GDP suggests that, on average, the model's predictions are off by 227 units (whatever units are used for the response variable, whether it is COVID cases or something related to it) from the actual COVID cases.</a:t>
            </a:r>
            <a:endParaRPr sz="2400" dirty="0">
              <a:solidFill>
                <a:schemeClr val="tx1"/>
              </a:solidFill>
              <a:sym typeface="Arial"/>
            </a:endParaRPr>
          </a:p>
          <a:p>
            <a:pPr marL="182880" lvl="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An R-squared value of 0.306 for predicting COVID cases given GDP suggests that around 30.6% of the variability in COVID cases can be explained by GDP.</a:t>
            </a:r>
            <a:endParaRPr sz="2400" dirty="0">
              <a:solidFill>
                <a:schemeClr val="tx1"/>
              </a:solidFill>
              <a:sym typeface="Arial"/>
            </a:endParaRPr>
          </a:p>
        </p:txBody>
      </p:sp>
      <p:sp>
        <p:nvSpPr>
          <p:cNvPr id="2" name="Slide Number Placeholder 1">
            <a:extLst>
              <a:ext uri="{FF2B5EF4-FFF2-40B4-BE49-F238E27FC236}">
                <a16:creationId xmlns:a16="http://schemas.microsoft.com/office/drawing/2014/main" id="{B0B175C1-C7DF-F24C-B6D6-A59148E714E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8" name="Google Shape;99;p2">
            <a:extLst>
              <a:ext uri="{FF2B5EF4-FFF2-40B4-BE49-F238E27FC236}">
                <a16:creationId xmlns:a16="http://schemas.microsoft.com/office/drawing/2014/main" id="{69A6C2D9-7800-424E-B39D-6461565BB092}"/>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Model evaluation 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4" name="Google Shape;214;p15"/>
          <p:cNvPicPr preferRelativeResize="0">
            <a:picLocks noGrp="1"/>
          </p:cNvPicPr>
          <p:nvPr>
            <p:ph idx="1"/>
          </p:nvPr>
        </p:nvPicPr>
        <p:blipFill rotWithShape="1">
          <a:blip r:embed="rId3">
            <a:alphaModFix/>
          </a:blip>
          <a:srcRect/>
          <a:stretch/>
        </p:blipFill>
        <p:spPr>
          <a:xfrm>
            <a:off x="443563" y="1527010"/>
            <a:ext cx="7380910" cy="4448398"/>
          </a:xfrm>
          <a:prstGeom prst="rect">
            <a:avLst/>
          </a:prstGeom>
          <a:noFill/>
          <a:ln>
            <a:noFill/>
          </a:ln>
        </p:spPr>
      </p:pic>
      <p:sp>
        <p:nvSpPr>
          <p:cNvPr id="2" name="Slide Number Placeholder 1">
            <a:extLst>
              <a:ext uri="{FF2B5EF4-FFF2-40B4-BE49-F238E27FC236}">
                <a16:creationId xmlns:a16="http://schemas.microsoft.com/office/drawing/2014/main" id="{6F315066-FF82-4F4E-A9D6-E8D3827C4C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6" name="Google Shape;183;p11">
            <a:extLst>
              <a:ext uri="{FF2B5EF4-FFF2-40B4-BE49-F238E27FC236}">
                <a16:creationId xmlns:a16="http://schemas.microsoft.com/office/drawing/2014/main" id="{A022A43E-7CC9-2540-894F-AD90A3BA1D1F}"/>
              </a:ext>
            </a:extLst>
          </p:cNvPr>
          <p:cNvSpPr txBox="1">
            <a:spLocks/>
          </p:cNvSpPr>
          <p:nvPr/>
        </p:nvSpPr>
        <p:spPr>
          <a:xfrm>
            <a:off x="7869780" y="1958870"/>
            <a:ext cx="3996240" cy="3584679"/>
          </a:xfrm>
          <a:prstGeom prst="rect">
            <a:avLst/>
          </a:prstGeom>
          <a:noFill/>
          <a:ln>
            <a:noFill/>
          </a:ln>
        </p:spPr>
        <p:txBody>
          <a:bodyPr spcFirstLastPara="1" vert="horz" wrap="square" lIns="91425" tIns="45700" rIns="91425" bIns="45700" rtlCol="0" anchor="ctr" anchorCtr="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18288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R-squared: 0.486</a:t>
            </a:r>
          </a:p>
          <a:p>
            <a:pPr marL="182880" indent="-182880">
              <a:lnSpc>
                <a:spcPct val="80000"/>
              </a:lnSpc>
              <a:spcBef>
                <a:spcPts val="1200"/>
              </a:spcBef>
              <a:buClr>
                <a:schemeClr val="accent1"/>
              </a:buClr>
              <a:buSzPct val="100000"/>
              <a:buFont typeface="Noto Sans Symbols"/>
              <a:buChar char="●"/>
            </a:pPr>
            <a:r>
              <a:rPr lang="en-US" sz="2400" dirty="0">
                <a:solidFill>
                  <a:schemeClr val="tx1"/>
                </a:solidFill>
                <a:sym typeface="Arial"/>
              </a:rPr>
              <a:t>RMSE: 2636</a:t>
            </a:r>
          </a:p>
          <a:p>
            <a:pPr marL="182880" indent="-182880">
              <a:lnSpc>
                <a:spcPct val="90000"/>
              </a:lnSpc>
              <a:spcBef>
                <a:spcPts val="0"/>
              </a:spcBef>
              <a:buSzPts val="2000"/>
              <a:buFont typeface="Arial" panose="020B0604020202020204" pitchFamily="34" charset="0"/>
              <a:buChar char="●"/>
            </a:pPr>
            <a:endParaRPr lang="en-US" sz="2400" dirty="0"/>
          </a:p>
          <a:p>
            <a:pPr marL="182880" indent="-182880">
              <a:lnSpc>
                <a:spcPct val="90000"/>
              </a:lnSpc>
              <a:spcBef>
                <a:spcPts val="0"/>
              </a:spcBef>
              <a:buSzPts val="2000"/>
              <a:buFont typeface="Arial" panose="020B0604020202020204" pitchFamily="34" charset="0"/>
              <a:buChar char="●"/>
            </a:pPr>
            <a:endParaRPr lang="en-US" sz="2400" dirty="0"/>
          </a:p>
        </p:txBody>
      </p:sp>
      <p:sp>
        <p:nvSpPr>
          <p:cNvPr id="10" name="Google Shape;99;p2">
            <a:extLst>
              <a:ext uri="{FF2B5EF4-FFF2-40B4-BE49-F238E27FC236}">
                <a16:creationId xmlns:a16="http://schemas.microsoft.com/office/drawing/2014/main" id="{C73EC5F1-CC37-EA4B-9E6E-8078729F7354}"/>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Linear regression: population density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1" name="Google Shape;221;p16"/>
          <p:cNvSpPr txBox="1">
            <a:spLocks noGrp="1"/>
          </p:cNvSpPr>
          <p:nvPr>
            <p:ph idx="1"/>
          </p:nvPr>
        </p:nvSpPr>
        <p:spPr>
          <a:xfrm>
            <a:off x="1695450" y="1398798"/>
            <a:ext cx="8534400" cy="4678151"/>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endParaRPr sz="2400" dirty="0"/>
          </a:p>
          <a:p>
            <a:pPr marL="182880" indent="-182880">
              <a:lnSpc>
                <a:spcPct val="90000"/>
              </a:lnSpc>
              <a:spcBef>
                <a:spcPts val="1200"/>
              </a:spcBef>
              <a:spcAft>
                <a:spcPts val="0"/>
              </a:spcAft>
              <a:buClr>
                <a:schemeClr val="accent1"/>
              </a:buClr>
              <a:buSzPct val="100000"/>
              <a:buFont typeface="Noto Sans Symbols"/>
              <a:buChar char="●"/>
            </a:pPr>
            <a:r>
              <a:rPr lang="en-US" sz="2400" dirty="0">
                <a:solidFill>
                  <a:schemeClr val="tx1"/>
                </a:solidFill>
              </a:rPr>
              <a:t>We can conclude that both GDP and population density are positively associated with Covid cases, but the strength of the association is different.</a:t>
            </a:r>
            <a:endParaRPr sz="2400" dirty="0">
              <a:solidFill>
                <a:schemeClr val="tx1"/>
              </a:solidFill>
            </a:endParaRPr>
          </a:p>
          <a:p>
            <a:pPr marL="182880" indent="-182880">
              <a:lnSpc>
                <a:spcPct val="90000"/>
              </a:lnSpc>
              <a:spcBef>
                <a:spcPts val="1200"/>
              </a:spcBef>
              <a:spcAft>
                <a:spcPts val="0"/>
              </a:spcAft>
              <a:buClr>
                <a:schemeClr val="accent1"/>
              </a:buClr>
              <a:buSzPct val="100000"/>
              <a:buFont typeface="Noto Sans Symbols"/>
              <a:buChar char="●"/>
            </a:pPr>
            <a:r>
              <a:rPr lang="en-US" sz="2400" dirty="0">
                <a:solidFill>
                  <a:schemeClr val="tx1"/>
                </a:solidFill>
              </a:rPr>
              <a:t>A correlation of 0.7 between population density and Covid cases indicates a stronger relationship than the correlation of 0.5 between GDP and Covid cases. This suggests that population density may be a stronger predictor of Covid cases than GDP.</a:t>
            </a:r>
            <a:endParaRPr sz="2400" dirty="0">
              <a:solidFill>
                <a:schemeClr val="tx1"/>
              </a:solidFill>
            </a:endParaRPr>
          </a:p>
          <a:p>
            <a:pPr marL="182880" indent="-182880">
              <a:lnSpc>
                <a:spcPct val="90000"/>
              </a:lnSpc>
              <a:spcBef>
                <a:spcPts val="1200"/>
              </a:spcBef>
              <a:spcAft>
                <a:spcPts val="0"/>
              </a:spcAft>
              <a:buClr>
                <a:schemeClr val="accent1"/>
              </a:buClr>
              <a:buSzPct val="100000"/>
              <a:buFont typeface="Noto Sans Symbols"/>
              <a:buChar char="●"/>
            </a:pPr>
            <a:r>
              <a:rPr lang="en-US" sz="2400" dirty="0">
                <a:solidFill>
                  <a:schemeClr val="tx1"/>
                </a:solidFill>
              </a:rPr>
              <a:t>However, it's important to note that correlation does not necessarily imply causation. While there may be a strong relationship between these variables and Covid cases, other factors may also be involved. </a:t>
            </a:r>
            <a:endParaRPr sz="2400" dirty="0">
              <a:solidFill>
                <a:schemeClr val="tx1"/>
              </a:solidFill>
            </a:endParaRPr>
          </a:p>
        </p:txBody>
      </p:sp>
      <p:sp>
        <p:nvSpPr>
          <p:cNvPr id="2" name="Slide Number Placeholder 1">
            <a:extLst>
              <a:ext uri="{FF2B5EF4-FFF2-40B4-BE49-F238E27FC236}">
                <a16:creationId xmlns:a16="http://schemas.microsoft.com/office/drawing/2014/main" id="{22DF1A7F-BF07-CD42-A7FD-ECEE6ADBAD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8" name="Google Shape;99;p2">
            <a:extLst>
              <a:ext uri="{FF2B5EF4-FFF2-40B4-BE49-F238E27FC236}">
                <a16:creationId xmlns:a16="http://schemas.microsoft.com/office/drawing/2014/main" id="{63ACF300-686F-6442-8D38-917DFEE5F60F}"/>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23281F-A4AE-CA44-B928-B9D8ABD58A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Google Shape;221;p16">
            <a:extLst>
              <a:ext uri="{FF2B5EF4-FFF2-40B4-BE49-F238E27FC236}">
                <a16:creationId xmlns:a16="http://schemas.microsoft.com/office/drawing/2014/main" id="{9A6E1F31-F76D-A94B-9138-80DBB39ECBF4}"/>
              </a:ext>
            </a:extLst>
          </p:cNvPr>
          <p:cNvSpPr txBox="1">
            <a:spLocks/>
          </p:cNvSpPr>
          <p:nvPr/>
        </p:nvSpPr>
        <p:spPr>
          <a:xfrm>
            <a:off x="2035094" y="1140344"/>
            <a:ext cx="8309056" cy="526484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L="457200" marR="0" lvl="0" indent="-342900" algn="l" rtl="0">
              <a:lnSpc>
                <a:spcPct val="90000"/>
              </a:lnSpc>
              <a:spcBef>
                <a:spcPts val="1200"/>
              </a:spcBef>
              <a:spcAft>
                <a:spcPts val="0"/>
              </a:spcAft>
              <a:buClr>
                <a:schemeClr val="accent1"/>
              </a:buClr>
              <a:buSzPts val="1800"/>
              <a:buFont typeface="Noto Sans Symbols"/>
              <a:buChar char="●"/>
              <a:defRPr sz="2000" b="0" i="0" u="none" strike="noStrike" cap="none">
                <a:solidFill>
                  <a:srgbClr val="595959"/>
                </a:solidFill>
                <a:latin typeface="Corbel"/>
                <a:ea typeface="Corbel"/>
                <a:cs typeface="Corbel"/>
                <a:sym typeface="Corbel"/>
              </a:defRPr>
            </a:lvl1pPr>
            <a:lvl2pPr marL="914400" marR="0" lvl="1" indent="-342900" algn="l" rtl="0">
              <a:lnSpc>
                <a:spcPct val="90000"/>
              </a:lnSpc>
              <a:spcBef>
                <a:spcPts val="250"/>
              </a:spcBef>
              <a:spcAft>
                <a:spcPts val="0"/>
              </a:spcAft>
              <a:buClr>
                <a:schemeClr val="accent1"/>
              </a:buClr>
              <a:buSzPts val="1800"/>
              <a:buFont typeface="Noto Sans Symbols"/>
              <a:buChar char="●"/>
              <a:defRPr sz="1800" b="0" i="0" u="none" strike="noStrike" cap="none">
                <a:solidFill>
                  <a:srgbClr val="595959"/>
                </a:solidFill>
                <a:latin typeface="Corbel"/>
                <a:ea typeface="Corbel"/>
                <a:cs typeface="Corbel"/>
                <a:sym typeface="Corbel"/>
              </a:defRPr>
            </a:lvl2pPr>
            <a:lvl3pPr marL="1371600" marR="0" lvl="2" indent="-342900" algn="l" rtl="0">
              <a:lnSpc>
                <a:spcPct val="90000"/>
              </a:lnSpc>
              <a:spcBef>
                <a:spcPts val="250"/>
              </a:spcBef>
              <a:spcAft>
                <a:spcPts val="0"/>
              </a:spcAft>
              <a:buClr>
                <a:schemeClr val="accent1"/>
              </a:buClr>
              <a:buSzPts val="1800"/>
              <a:buFont typeface="Noto Sans Symbols"/>
              <a:buChar char="●"/>
              <a:defRPr sz="1600" b="0" i="0" u="none" strike="noStrike" cap="none">
                <a:solidFill>
                  <a:srgbClr val="595959"/>
                </a:solidFill>
                <a:latin typeface="Corbel"/>
                <a:ea typeface="Corbel"/>
                <a:cs typeface="Corbel"/>
                <a:sym typeface="Corbel"/>
              </a:defRPr>
            </a:lvl3pPr>
            <a:lvl4pPr marL="1828800" marR="0" lvl="3"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4pPr>
            <a:lvl5pPr marL="2286000" marR="0" lvl="4"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5pPr>
            <a:lvl6pPr marL="2743200" marR="0" lvl="5"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6pPr>
            <a:lvl7pPr marL="3200400" marR="0" lvl="6"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7pPr>
            <a:lvl8pPr marL="3657600" marR="0" lvl="7" indent="-342900" algn="l" rtl="0">
              <a:lnSpc>
                <a:spcPct val="90000"/>
              </a:lnSpc>
              <a:spcBef>
                <a:spcPts val="250"/>
              </a:spcBef>
              <a:spcAft>
                <a:spcPts val="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8pPr>
            <a:lvl9pPr marL="4114800" marR="0" lvl="8" indent="-342900" algn="l" rtl="0">
              <a:lnSpc>
                <a:spcPct val="90000"/>
              </a:lnSpc>
              <a:spcBef>
                <a:spcPts val="250"/>
              </a:spcBef>
              <a:spcAft>
                <a:spcPts val="250"/>
              </a:spcAft>
              <a:buClr>
                <a:schemeClr val="accent1"/>
              </a:buClr>
              <a:buSzPts val="1800"/>
              <a:buFont typeface="Noto Sans Symbols"/>
              <a:buChar char="●"/>
              <a:defRPr sz="1400" b="0" i="0" u="none" strike="noStrike" cap="none">
                <a:solidFill>
                  <a:srgbClr val="595959"/>
                </a:solidFill>
                <a:latin typeface="Corbel"/>
                <a:ea typeface="Corbel"/>
                <a:cs typeface="Corbel"/>
                <a:sym typeface="Corbel"/>
              </a:defRPr>
            </a:lvl9pPr>
          </a:lstStyle>
          <a:p>
            <a:pPr marL="0" indent="0">
              <a:spcBef>
                <a:spcPts val="0"/>
              </a:spcBef>
              <a:buFont typeface="Noto Sans Symbols"/>
              <a:buNone/>
            </a:pPr>
            <a:endParaRPr lang="en-IN" sz="2400" dirty="0"/>
          </a:p>
          <a:p>
            <a:pPr marL="182880" indent="-182880">
              <a:buSzPct val="100000"/>
            </a:pPr>
            <a:r>
              <a:rPr lang="en-IN" sz="2400" kern="1200" dirty="0">
                <a:solidFill>
                  <a:schemeClr val="tx1"/>
                </a:solidFill>
                <a:latin typeface="+mn-lt"/>
                <a:ea typeface="+mn-ea"/>
                <a:cs typeface="+mn-cs"/>
              </a:rPr>
              <a:t>Developing and testing hypotheses about the relationship between these variables can help to further refine our understanding of their impact on Covid cases. For example, hypotheses could be developed about the relative impact of GDP versus population density on Covid cases, and these hypotheses could be tested using statistical tests such as t-tests or ANOVA.</a:t>
            </a:r>
          </a:p>
          <a:p>
            <a:pPr marL="182880" indent="-182880">
              <a:buSzPct val="100000"/>
            </a:pPr>
            <a:r>
              <a:rPr lang="en-IN" sz="2400" kern="1200" dirty="0">
                <a:solidFill>
                  <a:schemeClr val="tx1"/>
                </a:solidFill>
                <a:latin typeface="+mn-lt"/>
                <a:ea typeface="+mn-ea"/>
                <a:cs typeface="+mn-cs"/>
              </a:rPr>
              <a:t>Conducting multivariate analysis can help to determine the independent contributions of GDP and population density to the prediction of Covid cases, while controlling for other relevant variables. This can involve fitting a multiple regression model to the data to identify the unique impact of each predictor variable on Covid cases.</a:t>
            </a:r>
          </a:p>
          <a:p>
            <a:pPr marL="182880" indent="-182880">
              <a:lnSpc>
                <a:spcPct val="98181"/>
              </a:lnSpc>
            </a:pPr>
            <a:endParaRPr lang="en-IN" sz="2400" dirty="0"/>
          </a:p>
        </p:txBody>
      </p:sp>
      <p:sp>
        <p:nvSpPr>
          <p:cNvPr id="8" name="Google Shape;99;p2">
            <a:extLst>
              <a:ext uri="{FF2B5EF4-FFF2-40B4-BE49-F238E27FC236}">
                <a16:creationId xmlns:a16="http://schemas.microsoft.com/office/drawing/2014/main" id="{F8B6D752-F91E-1D4A-BAE2-B79514137CB4}"/>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Future analysis</a:t>
            </a:r>
          </a:p>
        </p:txBody>
      </p:sp>
    </p:spTree>
    <p:extLst>
      <p:ext uri="{BB962C8B-B14F-4D97-AF65-F5344CB8AC3E}">
        <p14:creationId xmlns:p14="http://schemas.microsoft.com/office/powerpoint/2010/main" val="2672829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A84E2-4BCE-904B-A910-F1F1AAAEC42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
        <p:nvSpPr>
          <p:cNvPr id="12" name="Google Shape;99;p2">
            <a:extLst>
              <a:ext uri="{FF2B5EF4-FFF2-40B4-BE49-F238E27FC236}">
                <a16:creationId xmlns:a16="http://schemas.microsoft.com/office/drawing/2014/main" id="{F80041F8-45E2-9F42-A6F3-DFCA14B62036}"/>
              </a:ext>
            </a:extLst>
          </p:cNvPr>
          <p:cNvSpPr txBox="1">
            <a:spLocks noGrp="1"/>
          </p:cNvSpPr>
          <p:nvPr>
            <p:ph type="title"/>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600"/>
              <a:buFont typeface="Corbel"/>
              <a:buNone/>
            </a:pPr>
            <a:r>
              <a:rPr lang="en-US" dirty="0">
                <a:solidFill>
                  <a:srgbClr val="00B0F0"/>
                </a:solidFill>
              </a:rPr>
              <a:t>Research background and motivation</a:t>
            </a:r>
            <a:endParaRPr dirty="0">
              <a:solidFill>
                <a:srgbClr val="00B0F0"/>
              </a:solidFill>
            </a:endParaRPr>
          </a:p>
        </p:txBody>
      </p:sp>
      <p:sp>
        <p:nvSpPr>
          <p:cNvPr id="13" name="Google Shape;100;p2">
            <a:extLst>
              <a:ext uri="{FF2B5EF4-FFF2-40B4-BE49-F238E27FC236}">
                <a16:creationId xmlns:a16="http://schemas.microsoft.com/office/drawing/2014/main" id="{4C43A507-5F2D-2544-A470-29E0CCFAB192}"/>
              </a:ext>
            </a:extLst>
          </p:cNvPr>
          <p:cNvSpPr txBox="1">
            <a:spLocks noGrp="1"/>
          </p:cNvSpPr>
          <p:nvPr>
            <p:ph idx="1"/>
          </p:nvPr>
        </p:nvSpPr>
        <p:spPr>
          <a:xfrm>
            <a:off x="2026184" y="2212375"/>
            <a:ext cx="7729728" cy="3101983"/>
          </a:xfrm>
          <a:prstGeom prst="rect">
            <a:avLst/>
          </a:prstGeom>
          <a:noFill/>
          <a:ln>
            <a:noFill/>
          </a:ln>
        </p:spPr>
        <p:txBody>
          <a:bodyPr spcFirstLastPara="1" wrap="square" lIns="91425" tIns="45700" rIns="91425" bIns="45700" anchor="ctr" anchorCtr="0">
            <a:normAutofit/>
          </a:bodyPr>
          <a:lstStyle/>
          <a:p>
            <a:pPr marL="182880" lvl="0" indent="-182880">
              <a:lnSpc>
                <a:spcPct val="90000"/>
              </a:lnSpc>
              <a:spcBef>
                <a:spcPts val="0"/>
              </a:spcBef>
              <a:buClr>
                <a:schemeClr val="accent1"/>
              </a:buClr>
              <a:buSzPts val="2000"/>
              <a:buFont typeface="Noto Sans Symbols"/>
              <a:buChar char="●"/>
            </a:pPr>
            <a:r>
              <a:rPr lang="en-US" sz="2400" dirty="0">
                <a:solidFill>
                  <a:schemeClr val="tx1"/>
                </a:solidFill>
                <a:ea typeface="Corbel"/>
                <a:cs typeface="Corbel"/>
                <a:sym typeface="Corbel"/>
              </a:rPr>
              <a:t>Previous research has suggested that socioeconomic factors such as income, education, and healthcare access may influence the risk and severity of Covid-19 infection.</a:t>
            </a:r>
            <a:endParaRPr lang="en-US" sz="2400" dirty="0">
              <a:solidFill>
                <a:schemeClr val="tx1"/>
              </a:solidFill>
            </a:endParaRPr>
          </a:p>
          <a:p>
            <a:pPr marL="182880" lvl="0" indent="-182880">
              <a:lnSpc>
                <a:spcPct val="90000"/>
              </a:lnSpc>
              <a:spcBef>
                <a:spcPts val="1200"/>
              </a:spcBef>
              <a:buClr>
                <a:schemeClr val="accent1"/>
              </a:buClr>
              <a:buSzPts val="2000"/>
              <a:buFont typeface="Noto Sans Symbols"/>
              <a:buChar char="●"/>
            </a:pPr>
            <a:r>
              <a:rPr lang="en-US" sz="2400" dirty="0">
                <a:solidFill>
                  <a:schemeClr val="tx1"/>
                </a:solidFill>
                <a:ea typeface="Corbel"/>
                <a:cs typeface="Corbel"/>
                <a:sym typeface="Corbel"/>
              </a:rPr>
              <a:t>This research seeks to build on this previous research by specifically examining the relationship between economic status, as measured by GDP per capita, and Covid-19 cases at the county level.</a:t>
            </a:r>
            <a:endParaRPr lang="en-US" sz="2400" dirty="0">
              <a:solidFill>
                <a:schemeClr val="tx1"/>
              </a:solidFill>
            </a:endParaRPr>
          </a:p>
          <a:p>
            <a:pPr marL="0" lvl="0" indent="0" algn="l" rtl="0">
              <a:lnSpc>
                <a:spcPct val="90000"/>
              </a:lnSpc>
              <a:spcBef>
                <a:spcPts val="0"/>
              </a:spcBef>
              <a:spcAft>
                <a:spcPts val="0"/>
              </a:spcAft>
              <a:buSzPts val="2000"/>
              <a:buNone/>
            </a:pP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F76934-7E34-5B4D-9375-114F2733E45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pic>
        <p:nvPicPr>
          <p:cNvPr id="3" name="Google Shape;117;p4">
            <a:extLst>
              <a:ext uri="{FF2B5EF4-FFF2-40B4-BE49-F238E27FC236}">
                <a16:creationId xmlns:a16="http://schemas.microsoft.com/office/drawing/2014/main" id="{A72F25CB-DBE1-874E-BAAB-8ADBF9831089}"/>
              </a:ext>
            </a:extLst>
          </p:cNvPr>
          <p:cNvPicPr preferRelativeResize="0"/>
          <p:nvPr/>
        </p:nvPicPr>
        <p:blipFill rotWithShape="1">
          <a:blip r:embed="rId3">
            <a:alphaModFix/>
          </a:blip>
          <a:srcRect/>
          <a:stretch/>
        </p:blipFill>
        <p:spPr>
          <a:xfrm>
            <a:off x="261240" y="2060617"/>
            <a:ext cx="5862363" cy="4118651"/>
          </a:xfrm>
          <a:prstGeom prst="rect">
            <a:avLst/>
          </a:prstGeom>
          <a:noFill/>
          <a:ln>
            <a:noFill/>
          </a:ln>
        </p:spPr>
      </p:pic>
      <p:pic>
        <p:nvPicPr>
          <p:cNvPr id="4" name="Google Shape;118;p4">
            <a:extLst>
              <a:ext uri="{FF2B5EF4-FFF2-40B4-BE49-F238E27FC236}">
                <a16:creationId xmlns:a16="http://schemas.microsoft.com/office/drawing/2014/main" id="{DCFD192A-A9A4-BA49-97D9-100EC4CA6A1C}"/>
              </a:ext>
            </a:extLst>
          </p:cNvPr>
          <p:cNvPicPr preferRelativeResize="0"/>
          <p:nvPr/>
        </p:nvPicPr>
        <p:blipFill rotWithShape="1">
          <a:blip r:embed="rId4">
            <a:alphaModFix/>
          </a:blip>
          <a:srcRect/>
          <a:stretch/>
        </p:blipFill>
        <p:spPr>
          <a:xfrm>
            <a:off x="6171279" y="2128578"/>
            <a:ext cx="5844747" cy="3982727"/>
          </a:xfrm>
          <a:prstGeom prst="rect">
            <a:avLst/>
          </a:prstGeom>
          <a:noFill/>
          <a:ln>
            <a:noFill/>
          </a:ln>
        </p:spPr>
      </p:pic>
      <p:sp>
        <p:nvSpPr>
          <p:cNvPr id="9" name="Google Shape;109;p3">
            <a:extLst>
              <a:ext uri="{FF2B5EF4-FFF2-40B4-BE49-F238E27FC236}">
                <a16:creationId xmlns:a16="http://schemas.microsoft.com/office/drawing/2014/main" id="{4FA1D752-7BF7-2847-87FD-042052E75686}"/>
              </a:ext>
            </a:extLst>
          </p:cNvPr>
          <p:cNvSpPr txBox="1"/>
          <p:nvPr/>
        </p:nvSpPr>
        <p:spPr>
          <a:xfrm>
            <a:off x="308916" y="1529311"/>
            <a:ext cx="5862363" cy="424691"/>
          </a:xfrm>
          <a:prstGeom prst="rect">
            <a:avLst/>
          </a:prstGeom>
          <a:noFill/>
          <a:ln>
            <a:noFill/>
          </a:ln>
        </p:spPr>
        <p:txBody>
          <a:bodyPr spcFirstLastPara="1" wrap="square" lIns="91425" tIns="45700" rIns="91425" bIns="45700" anchor="t" anchorCtr="0">
            <a:spAutoFit/>
          </a:bodyPr>
          <a:lstStyle/>
          <a:p>
            <a:pPr marR="0" lvl="0" algn="l" rtl="0">
              <a:lnSpc>
                <a:spcPct val="90000"/>
              </a:lnSpc>
              <a:spcBef>
                <a:spcPts val="0"/>
              </a:spcBef>
              <a:spcAft>
                <a:spcPts val="0"/>
              </a:spcAft>
              <a:buClr>
                <a:schemeClr val="accent1"/>
              </a:buClr>
              <a:buSzPts val="2000"/>
            </a:pPr>
            <a:r>
              <a:rPr lang="en-US" sz="2400" b="0" i="0" u="none" strike="noStrike" cap="none" dirty="0">
                <a:solidFill>
                  <a:schemeClr val="tx1"/>
                </a:solidFill>
                <a:latin typeface="+mn-lt"/>
                <a:ea typeface="Corbel"/>
                <a:cs typeface="Corbel"/>
                <a:sym typeface="Corbel"/>
              </a:rPr>
              <a:t>GDP at the county level</a:t>
            </a:r>
            <a:endParaRPr sz="2400" dirty="0">
              <a:solidFill>
                <a:schemeClr val="tx1"/>
              </a:solidFill>
              <a:latin typeface="+mn-lt"/>
            </a:endParaRPr>
          </a:p>
        </p:txBody>
      </p:sp>
      <p:sp>
        <p:nvSpPr>
          <p:cNvPr id="10" name="Google Shape;109;p3">
            <a:extLst>
              <a:ext uri="{FF2B5EF4-FFF2-40B4-BE49-F238E27FC236}">
                <a16:creationId xmlns:a16="http://schemas.microsoft.com/office/drawing/2014/main" id="{4C45F9F5-4CAB-5F47-86DF-F831B4DB71E5}"/>
              </a:ext>
            </a:extLst>
          </p:cNvPr>
          <p:cNvSpPr txBox="1"/>
          <p:nvPr/>
        </p:nvSpPr>
        <p:spPr>
          <a:xfrm>
            <a:off x="6171279" y="1531258"/>
            <a:ext cx="5862363" cy="452391"/>
          </a:xfrm>
          <a:prstGeom prst="rect">
            <a:avLst/>
          </a:prstGeom>
          <a:noFill/>
          <a:ln>
            <a:noFill/>
          </a:ln>
        </p:spPr>
        <p:txBody>
          <a:bodyPr spcFirstLastPara="1" wrap="square" lIns="91425" tIns="45700" rIns="91425" bIns="45700" anchor="t" anchorCtr="0">
            <a:spAutoFit/>
          </a:bodyPr>
          <a:lstStyle/>
          <a:p>
            <a:pPr marR="0" lvl="0" algn="l" rtl="0">
              <a:lnSpc>
                <a:spcPct val="90000"/>
              </a:lnSpc>
              <a:spcBef>
                <a:spcPts val="0"/>
              </a:spcBef>
              <a:spcAft>
                <a:spcPts val="0"/>
              </a:spcAft>
              <a:buClr>
                <a:schemeClr val="accent1"/>
              </a:buClr>
              <a:buSzPts val="2000"/>
            </a:pPr>
            <a:r>
              <a:rPr lang="en-US" sz="2600" b="0" i="0" u="none" strike="noStrike" cap="none" dirty="0">
                <a:solidFill>
                  <a:schemeClr val="tx1"/>
                </a:solidFill>
                <a:latin typeface="+mn-lt"/>
                <a:ea typeface="Corbel"/>
                <a:cs typeface="Corbel"/>
                <a:sym typeface="Corbel"/>
              </a:rPr>
              <a:t>Covid-19 cases by </a:t>
            </a:r>
            <a:r>
              <a:rPr lang="en-US" sz="2400" b="0" i="0" u="none" strike="noStrike" cap="none" dirty="0">
                <a:solidFill>
                  <a:schemeClr val="tx1"/>
                </a:solidFill>
                <a:latin typeface="+mn-lt"/>
                <a:ea typeface="Corbel"/>
                <a:cs typeface="Corbel"/>
                <a:sym typeface="Corbel"/>
              </a:rPr>
              <a:t>county</a:t>
            </a:r>
            <a:endParaRPr sz="2400" dirty="0">
              <a:solidFill>
                <a:schemeClr val="tx1"/>
              </a:solidFill>
              <a:latin typeface="+mn-lt"/>
            </a:endParaRPr>
          </a:p>
        </p:txBody>
      </p:sp>
      <p:sp>
        <p:nvSpPr>
          <p:cNvPr id="13" name="Google Shape;99;p2">
            <a:extLst>
              <a:ext uri="{FF2B5EF4-FFF2-40B4-BE49-F238E27FC236}">
                <a16:creationId xmlns:a16="http://schemas.microsoft.com/office/drawing/2014/main" id="{5BA4FA92-3A73-5042-9ADE-606A3815F513}"/>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datasets</a:t>
            </a:r>
          </a:p>
        </p:txBody>
      </p:sp>
    </p:spTree>
    <p:extLst>
      <p:ext uri="{BB962C8B-B14F-4D97-AF65-F5344CB8AC3E}">
        <p14:creationId xmlns:p14="http://schemas.microsoft.com/office/powerpoint/2010/main" val="4016739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4CE818-4DD0-494A-A003-21DEFC7AD12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a16="http://schemas.microsoft.com/office/drawing/2014/main" id="{3141393A-C5EE-1F48-9C0C-19B6EEBEEA46}"/>
              </a:ext>
            </a:extLst>
          </p:cNvPr>
          <p:cNvPicPr>
            <a:picLocks noChangeAspect="1"/>
          </p:cNvPicPr>
          <p:nvPr/>
        </p:nvPicPr>
        <p:blipFill>
          <a:blip r:embed="rId3"/>
          <a:stretch>
            <a:fillRect/>
          </a:stretch>
        </p:blipFill>
        <p:spPr>
          <a:xfrm>
            <a:off x="605974" y="1268338"/>
            <a:ext cx="11109776" cy="4949582"/>
          </a:xfrm>
          <a:prstGeom prst="rect">
            <a:avLst/>
          </a:prstGeom>
        </p:spPr>
      </p:pic>
      <p:sp>
        <p:nvSpPr>
          <p:cNvPr id="7" name="Google Shape;99;p2">
            <a:extLst>
              <a:ext uri="{FF2B5EF4-FFF2-40B4-BE49-F238E27FC236}">
                <a16:creationId xmlns:a16="http://schemas.microsoft.com/office/drawing/2014/main" id="{ED76F45C-27CB-F640-B118-BB322C4AF9CD}"/>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Dataset 1</a:t>
            </a:r>
          </a:p>
        </p:txBody>
      </p:sp>
    </p:spTree>
    <p:extLst>
      <p:ext uri="{BB962C8B-B14F-4D97-AF65-F5344CB8AC3E}">
        <p14:creationId xmlns:p14="http://schemas.microsoft.com/office/powerpoint/2010/main" val="4058355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4CE818-4DD0-494A-A003-21DEFC7AD12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4" name="Picture 3">
            <a:extLst>
              <a:ext uri="{FF2B5EF4-FFF2-40B4-BE49-F238E27FC236}">
                <a16:creationId xmlns:a16="http://schemas.microsoft.com/office/drawing/2014/main" id="{2132AEEC-CCB3-C54F-9BDF-98A122EAE997}"/>
              </a:ext>
            </a:extLst>
          </p:cNvPr>
          <p:cNvPicPr>
            <a:picLocks noChangeAspect="1"/>
          </p:cNvPicPr>
          <p:nvPr/>
        </p:nvPicPr>
        <p:blipFill>
          <a:blip r:embed="rId3"/>
          <a:stretch>
            <a:fillRect/>
          </a:stretch>
        </p:blipFill>
        <p:spPr>
          <a:xfrm>
            <a:off x="0" y="1946586"/>
            <a:ext cx="12183660" cy="2962800"/>
          </a:xfrm>
          <a:prstGeom prst="rect">
            <a:avLst/>
          </a:prstGeom>
        </p:spPr>
      </p:pic>
      <p:sp>
        <p:nvSpPr>
          <p:cNvPr id="6" name="Google Shape;99;p2">
            <a:extLst>
              <a:ext uri="{FF2B5EF4-FFF2-40B4-BE49-F238E27FC236}">
                <a16:creationId xmlns:a16="http://schemas.microsoft.com/office/drawing/2014/main" id="{DF3C77EC-DF83-6C4B-B36A-4B53F234B26F}"/>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Dataset 11</a:t>
            </a:r>
          </a:p>
        </p:txBody>
      </p:sp>
    </p:spTree>
    <p:extLst>
      <p:ext uri="{BB962C8B-B14F-4D97-AF65-F5344CB8AC3E}">
        <p14:creationId xmlns:p14="http://schemas.microsoft.com/office/powerpoint/2010/main" val="4144511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59F5EC-1392-8D4D-9C4B-D0EED61256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134" name="Google Shape;134;p6"/>
          <p:cNvSpPr txBox="1"/>
          <p:nvPr/>
        </p:nvSpPr>
        <p:spPr>
          <a:xfrm>
            <a:off x="1221220" y="1919932"/>
            <a:ext cx="7732280" cy="3204517"/>
          </a:xfrm>
          <a:prstGeom prst="rect">
            <a:avLst/>
          </a:prstGeom>
          <a:noFill/>
          <a:ln>
            <a:noFill/>
          </a:ln>
        </p:spPr>
        <p:txBody>
          <a:bodyPr spcFirstLastPara="1" wrap="square" lIns="91425" tIns="45700" rIns="91425" bIns="45700" anchor="ctr" anchorCtr="0">
            <a:normAutofit/>
          </a:bodyPr>
          <a:lstStyle/>
          <a:p>
            <a:pPr marL="182880" marR="0" lvl="0" indent="-84454" algn="l" rtl="0">
              <a:lnSpc>
                <a:spcPct val="90000"/>
              </a:lnSpc>
              <a:spcBef>
                <a:spcPts val="1200"/>
              </a:spcBef>
              <a:spcAft>
                <a:spcPts val="0"/>
              </a:spcAft>
              <a:buClr>
                <a:schemeClr val="accent1"/>
              </a:buClr>
              <a:buSzPct val="100000"/>
              <a:buFont typeface="Noto Sans Symbols"/>
              <a:buNone/>
            </a:pPr>
            <a:endParaRPr sz="2800" b="0" i="0" u="none" strike="noStrike" cap="none" dirty="0">
              <a:solidFill>
                <a:srgbClr val="595959"/>
              </a:solidFill>
              <a:latin typeface="+mn-lt"/>
              <a:ea typeface="Corbel"/>
              <a:cs typeface="Corbel"/>
              <a:sym typeface="Corbel"/>
            </a:endParaRPr>
          </a:p>
        </p:txBody>
      </p:sp>
      <p:sp>
        <p:nvSpPr>
          <p:cNvPr id="9" name="Google Shape;99;p2">
            <a:extLst>
              <a:ext uri="{FF2B5EF4-FFF2-40B4-BE49-F238E27FC236}">
                <a16:creationId xmlns:a16="http://schemas.microsoft.com/office/drawing/2014/main" id="{32F8D19C-DEFE-9E43-8565-2F3C9F7EF9CE}"/>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Data cleaning</a:t>
            </a:r>
          </a:p>
        </p:txBody>
      </p:sp>
      <p:sp>
        <p:nvSpPr>
          <p:cNvPr id="10" name="Google Shape;100;p2">
            <a:extLst>
              <a:ext uri="{FF2B5EF4-FFF2-40B4-BE49-F238E27FC236}">
                <a16:creationId xmlns:a16="http://schemas.microsoft.com/office/drawing/2014/main" id="{93A33B11-0998-1F48-9D0D-DDCC0BB15538}"/>
              </a:ext>
            </a:extLst>
          </p:cNvPr>
          <p:cNvSpPr txBox="1">
            <a:spLocks noGrp="1"/>
          </p:cNvSpPr>
          <p:nvPr>
            <p:ph idx="1"/>
          </p:nvPr>
        </p:nvSpPr>
        <p:spPr>
          <a:xfrm>
            <a:off x="2026184" y="2212375"/>
            <a:ext cx="7729728" cy="3101983"/>
          </a:xfrm>
          <a:prstGeom prst="rect">
            <a:avLst/>
          </a:prstGeom>
          <a:noFill/>
          <a:ln>
            <a:noFill/>
          </a:ln>
        </p:spPr>
        <p:txBody>
          <a:bodyPr spcFirstLastPara="1" wrap="square" lIns="91425" tIns="45700" rIns="91425" bIns="45700" anchor="ctr" anchorCtr="0">
            <a:normAutofit/>
          </a:bodyPr>
          <a:lstStyle/>
          <a:p>
            <a:pPr marL="182880" lvl="0" indent="-182880">
              <a:lnSpc>
                <a:spcPct val="90000"/>
              </a:lnSpc>
              <a:spcBef>
                <a:spcPts val="0"/>
              </a:spcBef>
              <a:buClr>
                <a:schemeClr val="accent1"/>
              </a:buClr>
              <a:buSzPct val="100000"/>
              <a:buFont typeface="Noto Sans Symbols"/>
              <a:buChar char="●"/>
            </a:pPr>
            <a:r>
              <a:rPr lang="en-US" sz="2400" dirty="0">
                <a:solidFill>
                  <a:schemeClr val="tx1"/>
                </a:solidFill>
                <a:ea typeface="Corbel"/>
                <a:cs typeface="Corbel"/>
                <a:sym typeface="Corbel"/>
              </a:rPr>
              <a:t>Removing unnecessary columns that provide no insights</a:t>
            </a:r>
            <a:endParaRPr lang="en-US" sz="2400" dirty="0">
              <a:solidFill>
                <a:schemeClr val="tx1"/>
              </a:solidFill>
            </a:endParaRPr>
          </a:p>
          <a:p>
            <a:pPr marL="182880" lvl="0" indent="-182880">
              <a:lnSpc>
                <a:spcPct val="90000"/>
              </a:lnSpc>
              <a:spcBef>
                <a:spcPts val="1200"/>
              </a:spcBef>
              <a:buClr>
                <a:schemeClr val="accent1"/>
              </a:buClr>
              <a:buSzPct val="100000"/>
              <a:buFont typeface="Noto Sans Symbols"/>
              <a:buChar char="●"/>
            </a:pPr>
            <a:r>
              <a:rPr lang="en-US" sz="2400" dirty="0">
                <a:solidFill>
                  <a:schemeClr val="tx1"/>
                </a:solidFill>
                <a:ea typeface="Corbel"/>
                <a:cs typeface="Corbel"/>
                <a:sym typeface="Corbel"/>
              </a:rPr>
              <a:t>Checking for null values</a:t>
            </a:r>
            <a:endParaRPr lang="en-US" sz="2400" dirty="0">
              <a:solidFill>
                <a:schemeClr val="tx1"/>
              </a:solidFill>
            </a:endParaRPr>
          </a:p>
          <a:p>
            <a:pPr marL="182880" lvl="0" indent="-182880">
              <a:lnSpc>
                <a:spcPct val="90000"/>
              </a:lnSpc>
              <a:spcBef>
                <a:spcPts val="1200"/>
              </a:spcBef>
              <a:buClr>
                <a:schemeClr val="accent1"/>
              </a:buClr>
              <a:buSzPct val="100000"/>
              <a:buFont typeface="Noto Sans Symbols"/>
              <a:buChar char="●"/>
            </a:pPr>
            <a:r>
              <a:rPr lang="en-US" sz="2400" dirty="0">
                <a:solidFill>
                  <a:schemeClr val="tx1"/>
                </a:solidFill>
                <a:ea typeface="Corbel"/>
                <a:cs typeface="Corbel"/>
                <a:sym typeface="Corbel"/>
              </a:rPr>
              <a:t>Imputing using KNN imputer</a:t>
            </a:r>
            <a:endParaRPr lang="en-US" sz="2400" dirty="0">
              <a:solidFill>
                <a:schemeClr val="tx1"/>
              </a:solidFill>
            </a:endParaRPr>
          </a:p>
          <a:p>
            <a:pPr marL="182880" lvl="0" indent="-182880">
              <a:lnSpc>
                <a:spcPct val="90000"/>
              </a:lnSpc>
              <a:spcBef>
                <a:spcPts val="1200"/>
              </a:spcBef>
              <a:buClr>
                <a:schemeClr val="accent1"/>
              </a:buClr>
              <a:buSzPct val="100000"/>
              <a:buFont typeface="Noto Sans Symbols"/>
              <a:buChar char="●"/>
            </a:pPr>
            <a:r>
              <a:rPr lang="en-US" sz="2400" dirty="0">
                <a:solidFill>
                  <a:schemeClr val="tx1"/>
                </a:solidFill>
                <a:ea typeface="Corbel"/>
                <a:cs typeface="Corbel"/>
                <a:sym typeface="Corbel"/>
              </a:rPr>
              <a:t>Removing duplicate records</a:t>
            </a:r>
            <a:endParaRPr lang="en-US" sz="2400" dirty="0">
              <a:solidFill>
                <a:schemeClr val="tx1"/>
              </a:solidFill>
            </a:endParaRPr>
          </a:p>
          <a:p>
            <a:pPr marL="182880" lvl="0" indent="-182880">
              <a:lnSpc>
                <a:spcPct val="90000"/>
              </a:lnSpc>
              <a:spcBef>
                <a:spcPts val="1200"/>
              </a:spcBef>
              <a:buClr>
                <a:schemeClr val="accent1"/>
              </a:buClr>
              <a:buSzPct val="100000"/>
              <a:buFont typeface="Noto Sans Symbols"/>
              <a:buChar char="●"/>
            </a:pPr>
            <a:r>
              <a:rPr lang="en-US" sz="2400" dirty="0">
                <a:solidFill>
                  <a:schemeClr val="tx1"/>
                </a:solidFill>
                <a:ea typeface="Corbel"/>
                <a:cs typeface="Corbel"/>
                <a:sym typeface="Corbel"/>
              </a:rPr>
              <a:t>Correcting any format issues</a:t>
            </a:r>
            <a:endParaRPr lang="en-US" sz="2400" dirty="0">
              <a:solidFill>
                <a:schemeClr val="tx1"/>
              </a:solidFill>
            </a:endParaRPr>
          </a:p>
          <a:p>
            <a:pPr marL="0" lvl="0" indent="0" algn="l" rtl="0">
              <a:lnSpc>
                <a:spcPct val="90000"/>
              </a:lnSpc>
              <a:spcBef>
                <a:spcPts val="0"/>
              </a:spcBef>
              <a:spcAft>
                <a:spcPts val="0"/>
              </a:spcAft>
              <a:buSzPts val="2000"/>
              <a:buNone/>
            </a:pPr>
            <a:endParaRP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Google Shape;143;p7"/>
          <p:cNvSpPr txBox="1">
            <a:spLocks noGrp="1"/>
          </p:cNvSpPr>
          <p:nvPr>
            <p:ph idx="1"/>
          </p:nvPr>
        </p:nvSpPr>
        <p:spPr>
          <a:xfrm>
            <a:off x="2178517" y="1365758"/>
            <a:ext cx="7586409" cy="5492242"/>
          </a:xfrm>
          <a:prstGeom prst="rect">
            <a:avLst/>
          </a:prstGeom>
          <a:noFill/>
          <a:ln>
            <a:noFill/>
          </a:ln>
        </p:spPr>
        <p:txBody>
          <a:bodyPr spcFirstLastPara="1" wrap="square" lIns="91425" tIns="45700" rIns="91425" bIns="45700" anchor="ctr" anchorCtr="0">
            <a:normAutofit fontScale="85000" lnSpcReduction="20000"/>
          </a:bodyPr>
          <a:lstStyle/>
          <a:p>
            <a:pPr marL="182880" indent="-182880">
              <a:spcBef>
                <a:spcPts val="1200"/>
              </a:spcBef>
              <a:buClr>
                <a:schemeClr val="accent1"/>
              </a:buClr>
              <a:buSzPct val="100000"/>
              <a:buFont typeface="Noto Sans Symbols"/>
              <a:buChar char="●"/>
            </a:pPr>
            <a:r>
              <a:rPr lang="en-US" sz="2800" dirty="0">
                <a:solidFill>
                  <a:schemeClr val="tx1"/>
                </a:solidFill>
                <a:sym typeface="Arial"/>
              </a:rPr>
              <a:t>KNN is an algorithm that is useful for matching a point with its closest k neighbors in a multi-dimensional space</a:t>
            </a:r>
            <a:endParaRPr sz="2800" dirty="0">
              <a:solidFill>
                <a:schemeClr val="tx1"/>
              </a:solidFill>
              <a:sym typeface="Arial"/>
            </a:endParaRPr>
          </a:p>
          <a:p>
            <a:pPr marL="182880" indent="-182880">
              <a:spcBef>
                <a:spcPts val="1200"/>
              </a:spcBef>
              <a:buClr>
                <a:schemeClr val="accent1"/>
              </a:buClr>
              <a:buSzPct val="100000"/>
              <a:buFont typeface="Noto Sans Symbols"/>
              <a:buChar char="●"/>
            </a:pPr>
            <a:r>
              <a:rPr lang="en-US" sz="2800" dirty="0">
                <a:solidFill>
                  <a:schemeClr val="tx1"/>
                </a:solidFill>
                <a:sym typeface="Arial"/>
              </a:rPr>
              <a:t>It can be used for data that are continuous, discrete, ordinal and categorical which makes it particularly useful for dealing with all kind of missing data</a:t>
            </a:r>
            <a:endParaRPr sz="2800" dirty="0">
              <a:solidFill>
                <a:schemeClr val="tx1"/>
              </a:solidFill>
              <a:sym typeface="Arial"/>
            </a:endParaRPr>
          </a:p>
          <a:p>
            <a:pPr marL="182880" indent="-182880">
              <a:spcBef>
                <a:spcPts val="1200"/>
              </a:spcBef>
              <a:buClr>
                <a:schemeClr val="accent1"/>
              </a:buClr>
              <a:buSzPct val="100000"/>
              <a:buFont typeface="Noto Sans Symbols"/>
              <a:buChar char="●"/>
            </a:pPr>
            <a:r>
              <a:rPr lang="en-US" sz="2800" dirty="0">
                <a:solidFill>
                  <a:schemeClr val="tx1"/>
                </a:solidFill>
                <a:sym typeface="Arial"/>
              </a:rPr>
              <a:t>The assumption behind using KNN for missing values is that a point value can be approximated by the values of the points that are closest to it, based on other variables.</a:t>
            </a:r>
            <a:endParaRPr sz="2800" dirty="0">
              <a:solidFill>
                <a:schemeClr val="tx1"/>
              </a:solidFill>
              <a:sym typeface="Arial"/>
            </a:endParaRPr>
          </a:p>
          <a:p>
            <a:pPr marL="182880" indent="-182880">
              <a:spcBef>
                <a:spcPts val="1200"/>
              </a:spcBef>
              <a:buClr>
                <a:schemeClr val="accent1"/>
              </a:buClr>
              <a:buSzPct val="100000"/>
              <a:buFont typeface="Noto Sans Symbols"/>
              <a:buChar char="●"/>
            </a:pPr>
            <a:r>
              <a:rPr lang="en-US" sz="2800" dirty="0">
                <a:solidFill>
                  <a:schemeClr val="tx1"/>
                </a:solidFill>
                <a:sym typeface="Arial"/>
              </a:rPr>
              <a:t>Pros:</a:t>
            </a:r>
            <a:endParaRPr sz="2800" dirty="0">
              <a:solidFill>
                <a:schemeClr val="tx1"/>
              </a:solidFill>
              <a:sym typeface="Arial"/>
            </a:endParaRPr>
          </a:p>
          <a:p>
            <a:pPr marL="182880" indent="-182880">
              <a:spcBef>
                <a:spcPts val="1200"/>
              </a:spcBef>
              <a:buClr>
                <a:schemeClr val="accent1"/>
              </a:buClr>
              <a:buSzPct val="100000"/>
              <a:buFont typeface="Noto Sans Symbols"/>
              <a:buChar char="●"/>
            </a:pPr>
            <a:r>
              <a:rPr lang="en-US" sz="2800" dirty="0">
                <a:solidFill>
                  <a:schemeClr val="tx1"/>
                </a:solidFill>
                <a:sym typeface="Arial"/>
              </a:rPr>
              <a:t>Does not require creation of a predictive model for each attribute with missing data in the dataset</a:t>
            </a:r>
            <a:endParaRPr sz="2800" dirty="0">
              <a:solidFill>
                <a:schemeClr val="tx1"/>
              </a:solidFill>
              <a:sym typeface="Arial"/>
            </a:endParaRPr>
          </a:p>
          <a:p>
            <a:pPr marL="182880" indent="-182880">
              <a:spcBef>
                <a:spcPts val="1200"/>
              </a:spcBef>
              <a:buClr>
                <a:schemeClr val="accent1"/>
              </a:buClr>
              <a:buSzPct val="100000"/>
              <a:buFont typeface="Noto Sans Symbols"/>
              <a:buChar char="●"/>
            </a:pPr>
            <a:r>
              <a:rPr lang="en-US" sz="2800" dirty="0">
                <a:solidFill>
                  <a:schemeClr val="tx1"/>
                </a:solidFill>
                <a:sym typeface="Arial"/>
              </a:rPr>
              <a:t>Cons:</a:t>
            </a:r>
            <a:endParaRPr sz="2800" dirty="0">
              <a:solidFill>
                <a:schemeClr val="tx1"/>
              </a:solidFill>
              <a:sym typeface="Arial"/>
            </a:endParaRPr>
          </a:p>
          <a:p>
            <a:pPr marL="182880" indent="-182880">
              <a:spcBef>
                <a:spcPts val="1200"/>
              </a:spcBef>
              <a:buClr>
                <a:schemeClr val="accent1"/>
              </a:buClr>
              <a:buSzPct val="100000"/>
              <a:buFont typeface="Noto Sans Symbols"/>
              <a:buChar char="●"/>
            </a:pPr>
            <a:r>
              <a:rPr lang="en-US" sz="2800" dirty="0">
                <a:solidFill>
                  <a:schemeClr val="tx1"/>
                </a:solidFill>
                <a:sym typeface="Arial"/>
              </a:rPr>
              <a:t>Is a very time consuming process and it can be critical in data mining where large databases are being extracted</a:t>
            </a:r>
            <a:endParaRPr sz="2800" dirty="0">
              <a:solidFill>
                <a:schemeClr val="tx1"/>
              </a:solidFill>
              <a:sym typeface="Arial"/>
            </a:endParaRPr>
          </a:p>
          <a:p>
            <a:pPr marL="182880" lvl="0" indent="-55879" algn="l" rtl="0">
              <a:lnSpc>
                <a:spcPct val="90000"/>
              </a:lnSpc>
              <a:spcBef>
                <a:spcPts val="1200"/>
              </a:spcBef>
              <a:spcAft>
                <a:spcPts val="0"/>
              </a:spcAft>
              <a:buSzPts val="2000"/>
              <a:buNone/>
            </a:pPr>
            <a:endParaRPr dirty="0"/>
          </a:p>
        </p:txBody>
      </p:sp>
      <p:sp>
        <p:nvSpPr>
          <p:cNvPr id="2" name="Slide Number Placeholder 1">
            <a:extLst>
              <a:ext uri="{FF2B5EF4-FFF2-40B4-BE49-F238E27FC236}">
                <a16:creationId xmlns:a16="http://schemas.microsoft.com/office/drawing/2014/main" id="{290BE2EC-E818-1245-A96F-B221A2656D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12" name="Google Shape;99;p2">
            <a:extLst>
              <a:ext uri="{FF2B5EF4-FFF2-40B4-BE49-F238E27FC236}">
                <a16:creationId xmlns:a16="http://schemas.microsoft.com/office/drawing/2014/main" id="{7F43048D-8008-604B-B97A-FC05761BC36C}"/>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knn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8"/>
          <p:cNvSpPr txBox="1">
            <a:spLocks noGrp="1"/>
          </p:cNvSpPr>
          <p:nvPr>
            <p:ph idx="1"/>
          </p:nvPr>
        </p:nvSpPr>
        <p:spPr>
          <a:xfrm>
            <a:off x="8118926" y="2162196"/>
            <a:ext cx="4019127" cy="2865313"/>
          </a:xfrm>
          <a:prstGeom prst="rect">
            <a:avLst/>
          </a:prstGeom>
          <a:noFill/>
          <a:ln>
            <a:noFill/>
          </a:ln>
        </p:spPr>
        <p:txBody>
          <a:bodyPr spcFirstLastPara="1" wrap="square" lIns="91425" tIns="45700" rIns="91425" bIns="45700" anchor="ctr" anchorCtr="0">
            <a:noAutofit/>
          </a:bodyPr>
          <a:lstStyle/>
          <a:p>
            <a:pPr marL="182880" lvl="0" indent="-182880">
              <a:lnSpc>
                <a:spcPct val="80000"/>
              </a:lnSpc>
              <a:spcBef>
                <a:spcPts val="1200"/>
              </a:spcBef>
              <a:spcAft>
                <a:spcPts val="0"/>
              </a:spcAft>
              <a:buClr>
                <a:schemeClr val="accent1"/>
              </a:buClr>
              <a:buSzPct val="100000"/>
              <a:buFont typeface="Noto Sans Symbols"/>
              <a:buChar char="●"/>
            </a:pPr>
            <a:r>
              <a:rPr lang="en-US" sz="2400" dirty="0">
                <a:solidFill>
                  <a:schemeClr val="tx1"/>
                </a:solidFill>
              </a:rPr>
              <a:t>Plotting the Covid 19 cases grouped by state</a:t>
            </a:r>
          </a:p>
          <a:p>
            <a:pPr marL="182880" lvl="0" indent="-182880">
              <a:lnSpc>
                <a:spcPct val="80000"/>
              </a:lnSpc>
              <a:spcBef>
                <a:spcPts val="1200"/>
              </a:spcBef>
              <a:buClr>
                <a:schemeClr val="accent1"/>
              </a:buClr>
              <a:buSzPct val="100000"/>
              <a:buFont typeface="Noto Sans Symbols"/>
              <a:buChar char="●"/>
            </a:pPr>
            <a:r>
              <a:rPr lang="en-US" sz="2400" dirty="0">
                <a:solidFill>
                  <a:schemeClr val="tx1"/>
                </a:solidFill>
              </a:rPr>
              <a:t>Puerto Rico has the most number of cases, followed by Texas</a:t>
            </a:r>
            <a:endParaRPr sz="2400" dirty="0">
              <a:solidFill>
                <a:schemeClr val="tx1"/>
              </a:solidFill>
            </a:endParaRPr>
          </a:p>
        </p:txBody>
      </p:sp>
      <p:sp>
        <p:nvSpPr>
          <p:cNvPr id="2" name="Slide Number Placeholder 1">
            <a:extLst>
              <a:ext uri="{FF2B5EF4-FFF2-40B4-BE49-F238E27FC236}">
                <a16:creationId xmlns:a16="http://schemas.microsoft.com/office/drawing/2014/main" id="{0AA5D5BA-10CD-5548-AAC4-6D461F059C7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151" name="Google Shape;151;p8"/>
          <p:cNvPicPr preferRelativeResize="0"/>
          <p:nvPr/>
        </p:nvPicPr>
        <p:blipFill rotWithShape="1">
          <a:blip r:embed="rId3">
            <a:alphaModFix/>
          </a:blip>
          <a:srcRect/>
          <a:stretch/>
        </p:blipFill>
        <p:spPr>
          <a:xfrm>
            <a:off x="0" y="1533546"/>
            <a:ext cx="7862228" cy="4542312"/>
          </a:xfrm>
          <a:prstGeom prst="rect">
            <a:avLst/>
          </a:prstGeom>
          <a:noFill/>
          <a:ln>
            <a:noFill/>
          </a:ln>
        </p:spPr>
      </p:pic>
      <p:sp>
        <p:nvSpPr>
          <p:cNvPr id="10" name="Google Shape;99;p2">
            <a:extLst>
              <a:ext uri="{FF2B5EF4-FFF2-40B4-BE49-F238E27FC236}">
                <a16:creationId xmlns:a16="http://schemas.microsoft.com/office/drawing/2014/main" id="{374F4888-74FC-D44E-972D-854F7DC54188}"/>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Covid cases heatmap by state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664489-0E1C-5948-9BEC-69A30F8F1F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3" name="Google Shape;158;g2310544cf01_0_5">
            <a:extLst>
              <a:ext uri="{FF2B5EF4-FFF2-40B4-BE49-F238E27FC236}">
                <a16:creationId xmlns:a16="http://schemas.microsoft.com/office/drawing/2014/main" id="{4005EFE2-C6B4-B141-9E05-048CE25FF142}"/>
              </a:ext>
            </a:extLst>
          </p:cNvPr>
          <p:cNvPicPr preferRelativeResize="0"/>
          <p:nvPr/>
        </p:nvPicPr>
        <p:blipFill>
          <a:blip r:embed="rId3">
            <a:alphaModFix/>
          </a:blip>
          <a:stretch>
            <a:fillRect/>
          </a:stretch>
        </p:blipFill>
        <p:spPr>
          <a:xfrm>
            <a:off x="14377" y="1553672"/>
            <a:ext cx="6181250" cy="3809160"/>
          </a:xfrm>
          <a:prstGeom prst="rect">
            <a:avLst/>
          </a:prstGeom>
          <a:noFill/>
          <a:ln>
            <a:noFill/>
          </a:ln>
        </p:spPr>
      </p:pic>
      <p:pic>
        <p:nvPicPr>
          <p:cNvPr id="4" name="Google Shape;159;g2310544cf01_0_5">
            <a:extLst>
              <a:ext uri="{FF2B5EF4-FFF2-40B4-BE49-F238E27FC236}">
                <a16:creationId xmlns:a16="http://schemas.microsoft.com/office/drawing/2014/main" id="{B9A22ACC-43E4-4E4B-BCE7-C2B634EA5E0A}"/>
              </a:ext>
            </a:extLst>
          </p:cNvPr>
          <p:cNvPicPr preferRelativeResize="0"/>
          <p:nvPr/>
        </p:nvPicPr>
        <p:blipFill>
          <a:blip r:embed="rId4">
            <a:alphaModFix/>
          </a:blip>
          <a:stretch>
            <a:fillRect/>
          </a:stretch>
        </p:blipFill>
        <p:spPr>
          <a:xfrm>
            <a:off x="6181250" y="1553672"/>
            <a:ext cx="5983812" cy="3809160"/>
          </a:xfrm>
          <a:prstGeom prst="rect">
            <a:avLst/>
          </a:prstGeom>
          <a:noFill/>
          <a:ln>
            <a:noFill/>
          </a:ln>
        </p:spPr>
      </p:pic>
      <p:pic>
        <p:nvPicPr>
          <p:cNvPr id="11" name="Picture 10">
            <a:extLst>
              <a:ext uri="{FF2B5EF4-FFF2-40B4-BE49-F238E27FC236}">
                <a16:creationId xmlns:a16="http://schemas.microsoft.com/office/drawing/2014/main" id="{6E23C848-5FBC-0C44-A2AC-37F6D27A2007}"/>
              </a:ext>
            </a:extLst>
          </p:cNvPr>
          <p:cNvPicPr>
            <a:picLocks noChangeAspect="1"/>
          </p:cNvPicPr>
          <p:nvPr/>
        </p:nvPicPr>
        <p:blipFill>
          <a:blip r:embed="rId5"/>
          <a:stretch>
            <a:fillRect/>
          </a:stretch>
        </p:blipFill>
        <p:spPr>
          <a:xfrm>
            <a:off x="4954328" y="1553672"/>
            <a:ext cx="1125196" cy="4753239"/>
          </a:xfrm>
          <a:prstGeom prst="rect">
            <a:avLst/>
          </a:prstGeom>
        </p:spPr>
      </p:pic>
      <p:pic>
        <p:nvPicPr>
          <p:cNvPr id="12" name="Picture 11">
            <a:extLst>
              <a:ext uri="{FF2B5EF4-FFF2-40B4-BE49-F238E27FC236}">
                <a16:creationId xmlns:a16="http://schemas.microsoft.com/office/drawing/2014/main" id="{5DB5E64E-ECAF-D14D-B2F7-E478BA75BD69}"/>
              </a:ext>
            </a:extLst>
          </p:cNvPr>
          <p:cNvPicPr>
            <a:picLocks noChangeAspect="1"/>
          </p:cNvPicPr>
          <p:nvPr/>
        </p:nvPicPr>
        <p:blipFill>
          <a:blip r:embed="rId5"/>
          <a:stretch>
            <a:fillRect/>
          </a:stretch>
        </p:blipFill>
        <p:spPr>
          <a:xfrm>
            <a:off x="11033852" y="1553672"/>
            <a:ext cx="1125196" cy="4753239"/>
          </a:xfrm>
          <a:prstGeom prst="rect">
            <a:avLst/>
          </a:prstGeom>
        </p:spPr>
      </p:pic>
      <p:sp>
        <p:nvSpPr>
          <p:cNvPr id="15" name="Google Shape;99;p2">
            <a:extLst>
              <a:ext uri="{FF2B5EF4-FFF2-40B4-BE49-F238E27FC236}">
                <a16:creationId xmlns:a16="http://schemas.microsoft.com/office/drawing/2014/main" id="{647FC0B5-D725-1F41-B102-7DD72C12CA51}"/>
              </a:ext>
            </a:extLst>
          </p:cNvPr>
          <p:cNvSpPr txBox="1">
            <a:spLocks/>
          </p:cNvSpPr>
          <p:nvPr/>
        </p:nvSpPr>
        <p:spPr>
          <a:xfrm>
            <a:off x="396424" y="346553"/>
            <a:ext cx="10362498" cy="1188720"/>
          </a:xfrm>
          <a:prstGeom prst="rect">
            <a:avLst/>
          </a:prstGeom>
          <a:noFill/>
          <a:ln>
            <a:noFill/>
          </a:ln>
        </p:spPr>
        <p:txBody>
          <a:bodyPr spcFirstLastPara="1" wrap="square" lIns="91425" tIns="45700" rIns="91425" bIns="45700" anchor="ctr" anchorCtr="0">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algn="l">
              <a:spcBef>
                <a:spcPts val="0"/>
              </a:spcBef>
              <a:buClr>
                <a:srgbClr val="FFFFFF"/>
              </a:buClr>
              <a:buSzPts val="3600"/>
              <a:buFont typeface="Corbel"/>
              <a:buNone/>
            </a:pPr>
            <a:r>
              <a:rPr lang="en-US" dirty="0">
                <a:solidFill>
                  <a:srgbClr val="00B0F0"/>
                </a:solidFill>
              </a:rPr>
              <a:t>Covid cases vs gdp by county</a:t>
            </a:r>
          </a:p>
        </p:txBody>
      </p:sp>
    </p:spTree>
    <p:extLst>
      <p:ext uri="{BB962C8B-B14F-4D97-AF65-F5344CB8AC3E}">
        <p14:creationId xmlns:p14="http://schemas.microsoft.com/office/powerpoint/2010/main" val="113169344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{11B9EA75-0FFD-E64D-927D-C1EDC5064771}tf10001120</Template>
  <TotalTime>565</TotalTime>
  <Words>2727</Words>
  <Application>Microsoft Macintosh PowerPoint</Application>
  <PresentationFormat>Widescreen</PresentationFormat>
  <Paragraphs>143</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Gill Sans MT</vt:lpstr>
      <vt:lpstr>Corbel</vt:lpstr>
      <vt:lpstr>Calibri</vt:lpstr>
      <vt:lpstr>Noto Sans Symbols</vt:lpstr>
      <vt:lpstr>Arial</vt:lpstr>
      <vt:lpstr>Parcel</vt:lpstr>
      <vt:lpstr>Research Question</vt:lpstr>
      <vt:lpstr>Research background and motivation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Correlation between GDP and Covid 19</dc:title>
  <dc:creator>Microsoft Office User</dc:creator>
  <cp:lastModifiedBy>Microsoft Office User</cp:lastModifiedBy>
  <cp:revision>103</cp:revision>
  <dcterms:created xsi:type="dcterms:W3CDTF">2023-04-14T19:50:22Z</dcterms:created>
  <dcterms:modified xsi:type="dcterms:W3CDTF">2023-04-20T05:31:20Z</dcterms:modified>
</cp:coreProperties>
</file>